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1"/>
  </p:sldMasterIdLst>
  <p:notesMasterIdLst>
    <p:notesMasterId r:id="rId29"/>
  </p:notesMasterIdLst>
  <p:sldIdLst>
    <p:sldId id="256" r:id="rId2"/>
    <p:sldId id="257" r:id="rId3"/>
    <p:sldId id="282" r:id="rId4"/>
    <p:sldId id="275" r:id="rId5"/>
    <p:sldId id="280" r:id="rId6"/>
    <p:sldId id="286" r:id="rId7"/>
    <p:sldId id="258" r:id="rId8"/>
    <p:sldId id="268" r:id="rId9"/>
    <p:sldId id="281" r:id="rId10"/>
    <p:sldId id="259" r:id="rId11"/>
    <p:sldId id="260" r:id="rId12"/>
    <p:sldId id="271" r:id="rId13"/>
    <p:sldId id="274" r:id="rId14"/>
    <p:sldId id="283" r:id="rId15"/>
    <p:sldId id="284" r:id="rId16"/>
    <p:sldId id="278" r:id="rId17"/>
    <p:sldId id="277" r:id="rId18"/>
    <p:sldId id="273" r:id="rId19"/>
    <p:sldId id="285" r:id="rId20"/>
    <p:sldId id="265" r:id="rId21"/>
    <p:sldId id="267" r:id="rId22"/>
    <p:sldId id="263" r:id="rId23"/>
    <p:sldId id="266" r:id="rId24"/>
    <p:sldId id="272" r:id="rId25"/>
    <p:sldId id="261" r:id="rId26"/>
    <p:sldId id="279" r:id="rId27"/>
    <p:sldId id="26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6D03"/>
    <a:srgbClr val="0B590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34" autoAdjust="0"/>
    <p:restoredTop sz="94670" autoAdjust="0"/>
  </p:normalViewPr>
  <p:slideViewPr>
    <p:cSldViewPr snapToGrid="0" snapToObjects="1">
      <p:cViewPr varScale="1">
        <p:scale>
          <a:sx n="121" d="100"/>
          <a:sy n="121" d="100"/>
        </p:scale>
        <p:origin x="18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1BAD6C-4702-7749-8BDF-0EC5C956BCB4}" type="datetimeFigureOut">
              <a:rPr lang="en-US" smtClean="0"/>
              <a:t>2/19/19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A06464-E80D-3C49-B25C-97EA423F23C9}" type="slidenum">
              <a:rPr lang="en-US" smtClean="0"/>
              <a:t>‹#›</a:t>
            </a:fld>
            <a:endParaRPr lang="en-US"/>
          </a:p>
        </p:txBody>
      </p:sp>
    </p:spTree>
    <p:extLst>
      <p:ext uri="{BB962C8B-B14F-4D97-AF65-F5344CB8AC3E}">
        <p14:creationId xmlns:p14="http://schemas.microsoft.com/office/powerpoint/2010/main" val="12437982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06464-E80D-3C49-B25C-97EA423F23C9}" type="slidenum">
              <a:rPr lang="en-US" smtClean="0"/>
              <a:t>17</a:t>
            </a:fld>
            <a:endParaRPr lang="en-US"/>
          </a:p>
        </p:txBody>
      </p:sp>
    </p:spTree>
    <p:extLst>
      <p:ext uri="{BB962C8B-B14F-4D97-AF65-F5344CB8AC3E}">
        <p14:creationId xmlns:p14="http://schemas.microsoft.com/office/powerpoint/2010/main" val="678307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4" name="Date Placeholder 3"/>
          <p:cNvSpPr>
            <a:spLocks noGrp="1"/>
          </p:cNvSpPr>
          <p:nvPr>
            <p:ph type="dt" sz="half" idx="10"/>
          </p:nvPr>
        </p:nvSpPr>
        <p:spPr/>
        <p:txBody>
          <a:bodyPr/>
          <a:lstStyle/>
          <a:p>
            <a:fld id="{59DB4DC8-DAA2-3747-AE3F-E5094B91C88C}" type="datetimeFigureOut">
              <a:rPr lang="en-US" smtClean="0"/>
              <a:t>2/19/19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3"/>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2" name="Rectangle 11"/>
          <p:cNvSpPr/>
          <p:nvPr/>
        </p:nvSpPr>
        <p:spPr>
          <a:xfrm>
            <a:off x="7572653"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3" name="Rectangle 12"/>
          <p:cNvSpPr/>
          <p:nvPr/>
        </p:nvSpPr>
        <p:spPr>
          <a:xfrm>
            <a:off x="7712715" y="3136659"/>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4" name="Rectangle 13"/>
          <p:cNvSpPr/>
          <p:nvPr/>
        </p:nvSpPr>
        <p:spPr>
          <a:xfrm>
            <a:off x="445484"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13">
                <a:solidFill>
                  <a:schemeClr val="accent1">
                    <a:lumMod val="50000"/>
                  </a:schemeClr>
                </a:solidFill>
              </a:defRPr>
            </a:lvl1pPr>
          </a:lstStyle>
          <a:p>
            <a:fld id="{80421B50-13BC-534D-BFC8-2E41C354B225}"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0" name="Rectangle 9"/>
          <p:cNvSpPr/>
          <p:nvPr/>
        </p:nvSpPr>
        <p:spPr>
          <a:xfrm>
            <a:off x="538972" y="3139441"/>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781" cap="all" spc="297" baseline="0">
                <a:solidFill>
                  <a:srgbClr val="FFFFFF"/>
                </a:solidFill>
              </a:defRPr>
            </a:lvl1pPr>
            <a:lvl2pPr marL="453099" indent="0" algn="ctr">
              <a:buNone/>
              <a:defRPr>
                <a:solidFill>
                  <a:schemeClr val="tx1">
                    <a:tint val="75000"/>
                  </a:schemeClr>
                </a:solidFill>
              </a:defRPr>
            </a:lvl2pPr>
            <a:lvl3pPr marL="906199" indent="0" algn="ctr">
              <a:buNone/>
              <a:defRPr>
                <a:solidFill>
                  <a:schemeClr val="tx1">
                    <a:tint val="75000"/>
                  </a:schemeClr>
                </a:solidFill>
              </a:defRPr>
            </a:lvl3pPr>
            <a:lvl4pPr marL="1359298" indent="0" algn="ctr">
              <a:buNone/>
              <a:defRPr>
                <a:solidFill>
                  <a:schemeClr val="tx1">
                    <a:tint val="75000"/>
                  </a:schemeClr>
                </a:solidFill>
              </a:defRPr>
            </a:lvl4pPr>
            <a:lvl5pPr marL="1812398" indent="0" algn="ctr">
              <a:buNone/>
              <a:defRPr>
                <a:solidFill>
                  <a:schemeClr val="tx1">
                    <a:tint val="75000"/>
                  </a:schemeClr>
                </a:solidFill>
              </a:defRPr>
            </a:lvl5pPr>
            <a:lvl6pPr marL="2265498" indent="0" algn="ctr">
              <a:buNone/>
              <a:defRPr>
                <a:solidFill>
                  <a:schemeClr val="tx1">
                    <a:tint val="75000"/>
                  </a:schemeClr>
                </a:solidFill>
              </a:defRPr>
            </a:lvl6pPr>
            <a:lvl7pPr marL="2718597" indent="0" algn="ctr">
              <a:buNone/>
              <a:defRPr>
                <a:solidFill>
                  <a:schemeClr val="tx1">
                    <a:tint val="75000"/>
                  </a:schemeClr>
                </a:solidFill>
              </a:defRPr>
            </a:lvl7pPr>
            <a:lvl8pPr marL="3171697" indent="0" algn="ctr">
              <a:buNone/>
              <a:defRPr>
                <a:solidFill>
                  <a:schemeClr val="tx1">
                    <a:tint val="75000"/>
                  </a:schemeClr>
                </a:solidFill>
              </a:defRPr>
            </a:lvl8pPr>
            <a:lvl9pPr marL="3624796"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4705" y="3227034"/>
            <a:ext cx="6629400" cy="1219201"/>
          </a:xfrm>
        </p:spPr>
        <p:txBody>
          <a:bodyPr anchor="b" anchorCtr="0">
            <a:noAutofit/>
          </a:bodyPr>
          <a:lstStyle>
            <a:lvl1pPr>
              <a:defRPr sz="3938">
                <a:solidFill>
                  <a:schemeClr val="accent1">
                    <a:lumMod val="50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572130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DB4DC8-DAA2-3747-AE3F-E5094B91C88C}" type="datetimeFigureOut">
              <a:rPr lang="en-US" smtClean="0"/>
              <a:t>2/19/19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226113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4" name="Date Placeholder 3"/>
          <p:cNvSpPr>
            <a:spLocks noGrp="1"/>
          </p:cNvSpPr>
          <p:nvPr>
            <p:ph type="dt" sz="half" idx="10"/>
          </p:nvPr>
        </p:nvSpPr>
        <p:spPr/>
        <p:txBody>
          <a:bodyPr/>
          <a:lstStyle/>
          <a:p>
            <a:fld id="{59DB4DC8-DAA2-3747-AE3F-E5094B91C88C}" type="datetimeFigureOut">
              <a:rPr lang="en-US" smtClean="0"/>
              <a:t>2/19/19</a:t>
            </a:fld>
            <a:endParaRPr lang="en-US"/>
          </a:p>
        </p:txBody>
      </p:sp>
      <p:sp>
        <p:nvSpPr>
          <p:cNvPr id="13" name="Rectangle 12"/>
          <p:cNvSpPr/>
          <p:nvPr/>
        </p:nvSpPr>
        <p:spPr>
          <a:xfrm>
            <a:off x="451976" y="2946401"/>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21B50-13BC-534D-BFC8-2E41C354B225}" type="slidenum">
              <a:rPr lang="en-US" smtClean="0"/>
              <a:t>‹#›</a:t>
            </a:fld>
            <a:endParaRPr lang="en-US"/>
          </a:p>
        </p:txBody>
      </p:sp>
      <p:sp>
        <p:nvSpPr>
          <p:cNvPr id="2" name="Title 1"/>
          <p:cNvSpPr>
            <a:spLocks noGrp="1"/>
          </p:cNvSpPr>
          <p:nvPr>
            <p:ph type="title"/>
          </p:nvPr>
        </p:nvSpPr>
        <p:spPr>
          <a:xfrm>
            <a:off x="736456" y="3200400"/>
            <a:ext cx="7696200" cy="1295401"/>
          </a:xfrm>
        </p:spPr>
        <p:txBody>
          <a:bodyPr anchor="b" anchorCtr="0">
            <a:noAutofit/>
          </a:bodyPr>
          <a:lstStyle>
            <a:lvl1pPr algn="ctr" defTabSz="906199" rtl="0" eaLnBrk="1" latinLnBrk="0" hangingPunct="1">
              <a:spcBef>
                <a:spcPct val="0"/>
              </a:spcBef>
              <a:buNone/>
              <a:defRPr lang="en-US" sz="3938" kern="1200" cap="all" baseline="0" dirty="0">
                <a:solidFill>
                  <a:schemeClr val="accent1">
                    <a:lumMod val="50000"/>
                  </a:schemeClr>
                </a:solidFill>
                <a:latin typeface="+mj-lt"/>
                <a:ea typeface="+mj-ea"/>
                <a:cs typeface="+mj-cs"/>
              </a:defRPr>
            </a:lvl1pPr>
          </a:lstStyle>
          <a:p>
            <a:r>
              <a:rPr lang="en-US"/>
              <a:t>Click to edit Master title style</a:t>
            </a:r>
            <a:endParaRPr lang="en-US" dirty="0"/>
          </a:p>
        </p:txBody>
      </p:sp>
      <p:sp>
        <p:nvSpPr>
          <p:cNvPr id="15" name="Rectangle 14"/>
          <p:cNvSpPr/>
          <p:nvPr/>
        </p:nvSpPr>
        <p:spPr>
          <a:xfrm>
            <a:off x="675496" y="4541521"/>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3" name="Text Placeholder 2"/>
          <p:cNvSpPr>
            <a:spLocks noGrp="1"/>
          </p:cNvSpPr>
          <p:nvPr>
            <p:ph type="body" idx="1"/>
          </p:nvPr>
        </p:nvSpPr>
        <p:spPr>
          <a:xfrm>
            <a:off x="736456" y="4607511"/>
            <a:ext cx="7696200" cy="523783"/>
          </a:xfrm>
        </p:spPr>
        <p:txBody>
          <a:bodyPr anchor="ctr">
            <a:normAutofit/>
          </a:bodyPr>
          <a:lstStyle>
            <a:lvl1pPr marL="0" indent="0" algn="ctr">
              <a:buNone/>
              <a:defRPr sz="1969" cap="all" spc="248" baseline="0">
                <a:solidFill>
                  <a:srgbClr val="FFFFFF"/>
                </a:solidFill>
              </a:defRPr>
            </a:lvl1pPr>
            <a:lvl2pPr marL="453099" indent="0">
              <a:buNone/>
              <a:defRPr sz="1781">
                <a:solidFill>
                  <a:schemeClr val="tx1">
                    <a:tint val="75000"/>
                  </a:schemeClr>
                </a:solidFill>
              </a:defRPr>
            </a:lvl2pPr>
            <a:lvl3pPr marL="906199" indent="0">
              <a:buNone/>
              <a:defRPr sz="1594">
                <a:solidFill>
                  <a:schemeClr val="tx1">
                    <a:tint val="75000"/>
                  </a:schemeClr>
                </a:solidFill>
              </a:defRPr>
            </a:lvl3pPr>
            <a:lvl4pPr marL="1359298" indent="0">
              <a:buNone/>
              <a:defRPr sz="1406">
                <a:solidFill>
                  <a:schemeClr val="tx1">
                    <a:tint val="75000"/>
                  </a:schemeClr>
                </a:solidFill>
              </a:defRPr>
            </a:lvl4pPr>
            <a:lvl5pPr marL="1812398" indent="0">
              <a:buNone/>
              <a:defRPr sz="1406">
                <a:solidFill>
                  <a:schemeClr val="tx1">
                    <a:tint val="75000"/>
                  </a:schemeClr>
                </a:solidFill>
              </a:defRPr>
            </a:lvl5pPr>
            <a:lvl6pPr marL="2265498" indent="0">
              <a:buNone/>
              <a:defRPr sz="1406">
                <a:solidFill>
                  <a:schemeClr val="tx1">
                    <a:tint val="75000"/>
                  </a:schemeClr>
                </a:solidFill>
              </a:defRPr>
            </a:lvl6pPr>
            <a:lvl7pPr marL="2718597" indent="0">
              <a:buNone/>
              <a:defRPr sz="1406">
                <a:solidFill>
                  <a:schemeClr val="tx1">
                    <a:tint val="75000"/>
                  </a:schemeClr>
                </a:solidFill>
              </a:defRPr>
            </a:lvl7pPr>
            <a:lvl8pPr marL="3171697" indent="0">
              <a:buNone/>
              <a:defRPr sz="1406">
                <a:solidFill>
                  <a:schemeClr val="tx1">
                    <a:tint val="75000"/>
                  </a:schemeClr>
                </a:solidFill>
              </a:defRPr>
            </a:lvl8pPr>
            <a:lvl9pPr marL="3624796" indent="0">
              <a:buNone/>
              <a:defRPr sz="1406">
                <a:solidFill>
                  <a:schemeClr val="tx1">
                    <a:tint val="75000"/>
                  </a:schemeClr>
                </a:solidFill>
              </a:defRPr>
            </a:lvl9pPr>
          </a:lstStyle>
          <a:p>
            <a:pPr lvl="0"/>
            <a:r>
              <a:rPr lang="en-US"/>
              <a:t>Click to edit Master text styles</a:t>
            </a:r>
          </a:p>
        </p:txBody>
      </p:sp>
      <p:sp>
        <p:nvSpPr>
          <p:cNvPr id="14" name="Rectangle 13"/>
          <p:cNvSpPr/>
          <p:nvPr/>
        </p:nvSpPr>
        <p:spPr>
          <a:xfrm>
            <a:off x="675758" y="3124201"/>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Tree>
    <p:extLst>
      <p:ext uri="{BB962C8B-B14F-4D97-AF65-F5344CB8AC3E}">
        <p14:creationId xmlns:p14="http://schemas.microsoft.com/office/powerpoint/2010/main" val="261779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a:t>Click to edit Master title style</a:t>
            </a:r>
          </a:p>
        </p:txBody>
      </p:sp>
      <p:sp>
        <p:nvSpPr>
          <p:cNvPr id="3" name="Content Placeholder 2"/>
          <p:cNvSpPr>
            <a:spLocks noGrp="1"/>
          </p:cNvSpPr>
          <p:nvPr>
            <p:ph sz="half" idx="1"/>
          </p:nvPr>
        </p:nvSpPr>
        <p:spPr>
          <a:xfrm>
            <a:off x="426128" y="1719072"/>
            <a:ext cx="4038600" cy="4407408"/>
          </a:xfrm>
        </p:spPr>
        <p:txBody>
          <a:bodyPr/>
          <a:lstStyle>
            <a:lvl1pPr>
              <a:defRPr sz="2813"/>
            </a:lvl1pPr>
            <a:lvl2pPr>
              <a:defRPr sz="2344"/>
            </a:lvl2pPr>
            <a:lvl3pPr>
              <a:defRPr sz="1969"/>
            </a:lvl3pPr>
            <a:lvl4pPr>
              <a:defRPr sz="1781"/>
            </a:lvl4pPr>
            <a:lvl5pPr>
              <a:defRPr sz="1781"/>
            </a:lvl5pPr>
            <a:lvl6pPr>
              <a:defRPr sz="1781"/>
            </a:lvl6pPr>
            <a:lvl7pPr>
              <a:defRPr sz="1781"/>
            </a:lvl7pPr>
            <a:lvl8pPr>
              <a:defRPr sz="1781"/>
            </a:lvl8pPr>
            <a:lvl9pPr>
              <a:defRPr sz="17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13"/>
            </a:lvl1pPr>
            <a:lvl2pPr>
              <a:defRPr sz="2344"/>
            </a:lvl2pPr>
            <a:lvl3pPr>
              <a:defRPr sz="1969"/>
            </a:lvl3pPr>
            <a:lvl4pPr>
              <a:defRPr sz="1781"/>
            </a:lvl4pPr>
            <a:lvl5pPr>
              <a:defRPr sz="1781"/>
            </a:lvl5pPr>
            <a:lvl6pPr>
              <a:defRPr sz="1781"/>
            </a:lvl6pPr>
            <a:lvl7pPr>
              <a:defRPr sz="1781"/>
            </a:lvl7pPr>
            <a:lvl8pPr>
              <a:defRPr sz="1781"/>
            </a:lvl8pPr>
            <a:lvl9pPr>
              <a:defRPr sz="17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DB4DC8-DAA2-3747-AE3F-E5094B91C88C}" type="datetimeFigureOut">
              <a:rPr lang="en-US" smtClean="0"/>
              <a:t>2/19/19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327641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6129" y="1722438"/>
            <a:ext cx="4040188" cy="639762"/>
          </a:xfrm>
        </p:spPr>
        <p:txBody>
          <a:bodyPr anchor="b">
            <a:noAutofit/>
          </a:bodyPr>
          <a:lstStyle>
            <a:lvl1pPr marL="0" indent="0" algn="ctr">
              <a:buNone/>
              <a:defRPr sz="2156" b="1"/>
            </a:lvl1pPr>
            <a:lvl2pPr marL="453099" indent="0">
              <a:buNone/>
              <a:defRPr sz="1969" b="1"/>
            </a:lvl2pPr>
            <a:lvl3pPr marL="906199" indent="0">
              <a:buNone/>
              <a:defRPr sz="1781" b="1"/>
            </a:lvl3pPr>
            <a:lvl4pPr marL="1359298" indent="0">
              <a:buNone/>
              <a:defRPr sz="1594" b="1"/>
            </a:lvl4pPr>
            <a:lvl5pPr marL="1812398" indent="0">
              <a:buNone/>
              <a:defRPr sz="1594" b="1"/>
            </a:lvl5pPr>
            <a:lvl6pPr marL="2265498" indent="0">
              <a:buNone/>
              <a:defRPr sz="1594" b="1"/>
            </a:lvl6pPr>
            <a:lvl7pPr marL="2718597" indent="0">
              <a:buNone/>
              <a:defRPr sz="1594" b="1"/>
            </a:lvl7pPr>
            <a:lvl8pPr marL="3171697" indent="0">
              <a:buNone/>
              <a:defRPr sz="1594" b="1"/>
            </a:lvl8pPr>
            <a:lvl9pPr marL="3624796" indent="0">
              <a:buNone/>
              <a:defRPr sz="1594" b="1"/>
            </a:lvl9pPr>
          </a:lstStyle>
          <a:p>
            <a:pPr lvl="0"/>
            <a:r>
              <a:rPr lang="en-US"/>
              <a:t>Click to edit Master text styles</a:t>
            </a:r>
          </a:p>
        </p:txBody>
      </p:sp>
      <p:sp>
        <p:nvSpPr>
          <p:cNvPr id="4" name="Content Placeholder 3"/>
          <p:cNvSpPr>
            <a:spLocks noGrp="1"/>
          </p:cNvSpPr>
          <p:nvPr>
            <p:ph sz="half" idx="2"/>
          </p:nvPr>
        </p:nvSpPr>
        <p:spPr>
          <a:xfrm>
            <a:off x="426129" y="2438401"/>
            <a:ext cx="4040188" cy="3687762"/>
          </a:xfrm>
        </p:spPr>
        <p:txBody>
          <a:bodyPr/>
          <a:lstStyle>
            <a:lvl1pPr>
              <a:defRPr sz="2344"/>
            </a:lvl1pPr>
            <a:lvl2pPr>
              <a:defRPr sz="1969"/>
            </a:lvl2pPr>
            <a:lvl3pPr>
              <a:defRPr sz="1781"/>
            </a:lvl3pPr>
            <a:lvl4pPr>
              <a:defRPr sz="1594"/>
            </a:lvl4pPr>
            <a:lvl5pPr>
              <a:defRPr sz="1594"/>
            </a:lvl5pPr>
            <a:lvl6pPr>
              <a:defRPr sz="1594"/>
            </a:lvl6pPr>
            <a:lvl7pPr>
              <a:defRPr sz="1594"/>
            </a:lvl7pPr>
            <a:lvl8pPr>
              <a:defRPr sz="1594"/>
            </a:lvl8pPr>
            <a:lvl9pPr>
              <a:defRPr sz="15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722438"/>
            <a:ext cx="4041775" cy="639762"/>
          </a:xfrm>
        </p:spPr>
        <p:txBody>
          <a:bodyPr anchor="b">
            <a:noAutofit/>
          </a:bodyPr>
          <a:lstStyle>
            <a:lvl1pPr marL="0" indent="0" algn="ctr">
              <a:buNone/>
              <a:defRPr sz="2156" b="1"/>
            </a:lvl1pPr>
            <a:lvl2pPr marL="453099" indent="0">
              <a:buNone/>
              <a:defRPr sz="1969" b="1"/>
            </a:lvl2pPr>
            <a:lvl3pPr marL="906199" indent="0">
              <a:buNone/>
              <a:defRPr sz="1781" b="1"/>
            </a:lvl3pPr>
            <a:lvl4pPr marL="1359298" indent="0">
              <a:buNone/>
              <a:defRPr sz="1594" b="1"/>
            </a:lvl4pPr>
            <a:lvl5pPr marL="1812398" indent="0">
              <a:buNone/>
              <a:defRPr sz="1594" b="1"/>
            </a:lvl5pPr>
            <a:lvl6pPr marL="2265498" indent="0">
              <a:buNone/>
              <a:defRPr sz="1594" b="1"/>
            </a:lvl6pPr>
            <a:lvl7pPr marL="2718597" indent="0">
              <a:buNone/>
              <a:defRPr sz="1594" b="1"/>
            </a:lvl7pPr>
            <a:lvl8pPr marL="3171697" indent="0">
              <a:buNone/>
              <a:defRPr sz="1594" b="1"/>
            </a:lvl8pPr>
            <a:lvl9pPr marL="3624796" indent="0">
              <a:buNone/>
              <a:defRPr sz="1594" b="1"/>
            </a:lvl9pPr>
          </a:lstStyle>
          <a:p>
            <a:pPr lvl="0"/>
            <a:r>
              <a:rPr lang="en-US"/>
              <a:t>Click to edit Master text styles</a:t>
            </a:r>
          </a:p>
        </p:txBody>
      </p:sp>
      <p:sp>
        <p:nvSpPr>
          <p:cNvPr id="6" name="Content Placeholder 5"/>
          <p:cNvSpPr>
            <a:spLocks noGrp="1"/>
          </p:cNvSpPr>
          <p:nvPr>
            <p:ph sz="quarter" idx="4"/>
          </p:nvPr>
        </p:nvSpPr>
        <p:spPr>
          <a:xfrm>
            <a:off x="4645026" y="2438401"/>
            <a:ext cx="4041775" cy="3687762"/>
          </a:xfrm>
        </p:spPr>
        <p:txBody>
          <a:bodyPr/>
          <a:lstStyle>
            <a:lvl1pPr>
              <a:defRPr sz="2344"/>
            </a:lvl1pPr>
            <a:lvl2pPr>
              <a:defRPr sz="1969"/>
            </a:lvl2pPr>
            <a:lvl3pPr>
              <a:defRPr sz="1781"/>
            </a:lvl3pPr>
            <a:lvl4pPr>
              <a:defRPr sz="1594"/>
            </a:lvl4pPr>
            <a:lvl5pPr>
              <a:defRPr sz="1594"/>
            </a:lvl5pPr>
            <a:lvl6pPr>
              <a:defRPr sz="1594"/>
            </a:lvl6pPr>
            <a:lvl7pPr>
              <a:defRPr sz="1594"/>
            </a:lvl7pPr>
            <a:lvl8pPr>
              <a:defRPr sz="1594"/>
            </a:lvl8pPr>
            <a:lvl9pPr>
              <a:defRPr sz="15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DB4DC8-DAA2-3747-AE3F-E5094B91C88C}" type="datetimeFigureOut">
              <a:rPr lang="en-US" smtClean="0"/>
              <a:t>2/19/19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743813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DB4DC8-DAA2-3747-AE3F-E5094B91C88C}" type="datetimeFigureOut">
              <a:rPr lang="en-US" smtClean="0"/>
              <a:t>2/19/19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1584836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2" name="Date Placeholder 1"/>
          <p:cNvSpPr>
            <a:spLocks noGrp="1"/>
          </p:cNvSpPr>
          <p:nvPr>
            <p:ph type="dt" sz="half" idx="10"/>
          </p:nvPr>
        </p:nvSpPr>
        <p:spPr/>
        <p:txBody>
          <a:bodyPr/>
          <a:lstStyle/>
          <a:p>
            <a:fld id="{59DB4DC8-DAA2-3747-AE3F-E5094B91C88C}" type="datetimeFigureOut">
              <a:rPr lang="en-US" smtClean="0"/>
              <a:t>2/19/19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254706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3" name="Content Placeholder 2"/>
          <p:cNvSpPr>
            <a:spLocks noGrp="1"/>
          </p:cNvSpPr>
          <p:nvPr>
            <p:ph idx="1"/>
          </p:nvPr>
        </p:nvSpPr>
        <p:spPr>
          <a:xfrm>
            <a:off x="3886200" y="685800"/>
            <a:ext cx="4572000" cy="5257802"/>
          </a:xfrm>
        </p:spPr>
        <p:txBody>
          <a:bodyPr/>
          <a:lstStyle>
            <a:lvl1pPr>
              <a:defRPr sz="3188"/>
            </a:lvl1pPr>
            <a:lvl2pPr>
              <a:defRPr sz="2813"/>
            </a:lvl2pPr>
            <a:lvl3pPr>
              <a:defRPr sz="2344"/>
            </a:lvl3pPr>
            <a:lvl4pPr>
              <a:defRPr sz="1969"/>
            </a:lvl4pPr>
            <a:lvl5pPr>
              <a:defRPr sz="1969"/>
            </a:lvl5pPr>
            <a:lvl6pPr>
              <a:defRPr sz="1969"/>
            </a:lvl6pPr>
            <a:lvl7pPr>
              <a:defRPr sz="1969"/>
            </a:lvl7pPr>
            <a:lvl8pPr>
              <a:defRPr sz="1969"/>
            </a:lvl8pPr>
            <a:lvl9pPr>
              <a:defRPr sz="19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DB4DC8-DAA2-3747-AE3F-E5094B91C88C}" type="datetimeFigureOut">
              <a:rPr lang="en-US" smtClean="0"/>
              <a:t>2/19/19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421B50-13BC-534D-BFC8-2E41C354B225}" type="slidenum">
              <a:rPr lang="en-US" smtClean="0"/>
              <a:t>‹#›</a:t>
            </a:fld>
            <a:endParaRPr lang="en-US"/>
          </a:p>
        </p:txBody>
      </p:sp>
      <p:sp>
        <p:nvSpPr>
          <p:cNvPr id="8" name="Rectangle 7"/>
          <p:cNvSpPr/>
          <p:nvPr/>
        </p:nvSpPr>
        <p:spPr>
          <a:xfrm>
            <a:off x="560034" y="1505713"/>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397"/>
              </a:spcBef>
              <a:buNone/>
              <a:defRPr sz="1406">
                <a:solidFill>
                  <a:schemeClr val="accent1">
                    <a:lumMod val="50000"/>
                  </a:schemeClr>
                </a:solidFill>
              </a:defRPr>
            </a:lvl1pPr>
            <a:lvl2pPr marL="453099" indent="0">
              <a:buNone/>
              <a:defRPr sz="1219"/>
            </a:lvl2pPr>
            <a:lvl3pPr marL="906199" indent="0">
              <a:buNone/>
              <a:defRPr sz="1031"/>
            </a:lvl3pPr>
            <a:lvl4pPr marL="1359298" indent="0">
              <a:buNone/>
              <a:defRPr sz="938"/>
            </a:lvl4pPr>
            <a:lvl5pPr marL="1812398" indent="0">
              <a:buNone/>
              <a:defRPr sz="938"/>
            </a:lvl5pPr>
            <a:lvl6pPr marL="2265498" indent="0">
              <a:buNone/>
              <a:defRPr sz="938"/>
            </a:lvl6pPr>
            <a:lvl7pPr marL="2718597" indent="0">
              <a:buNone/>
              <a:defRPr sz="938"/>
            </a:lvl7pPr>
            <a:lvl8pPr marL="3171697" indent="0">
              <a:buNone/>
              <a:defRPr sz="938"/>
            </a:lvl8pPr>
            <a:lvl9pPr marL="3624796" indent="0">
              <a:buNone/>
              <a:defRPr sz="938"/>
            </a:lvl9pPr>
          </a:lstStyle>
          <a:p>
            <a:pPr lvl="0"/>
            <a:r>
              <a:rPr lang="en-US"/>
              <a:t>Click to edit Master text styles</a:t>
            </a:r>
          </a:p>
        </p:txBody>
      </p:sp>
      <p:sp>
        <p:nvSpPr>
          <p:cNvPr id="2" name="Title 1"/>
          <p:cNvSpPr>
            <a:spLocks noGrp="1"/>
          </p:cNvSpPr>
          <p:nvPr>
            <p:ph type="title"/>
          </p:nvPr>
        </p:nvSpPr>
        <p:spPr>
          <a:xfrm>
            <a:off x="769000" y="1734313"/>
            <a:ext cx="2298634" cy="1191620"/>
          </a:xfrm>
        </p:spPr>
        <p:txBody>
          <a:bodyPr anchor="b">
            <a:normAutofit/>
          </a:bodyPr>
          <a:lstStyle>
            <a:lvl1pPr algn="l">
              <a:defRPr sz="1969"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422805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188"/>
            </a:lvl1pPr>
            <a:lvl2pPr marL="453099" indent="0">
              <a:buNone/>
              <a:defRPr sz="2813"/>
            </a:lvl2pPr>
            <a:lvl3pPr marL="906199" indent="0">
              <a:buNone/>
              <a:defRPr sz="2344"/>
            </a:lvl3pPr>
            <a:lvl4pPr marL="1359298" indent="0">
              <a:buNone/>
              <a:defRPr sz="1969"/>
            </a:lvl4pPr>
            <a:lvl5pPr marL="1812398" indent="0">
              <a:buNone/>
              <a:defRPr sz="1969"/>
            </a:lvl5pPr>
            <a:lvl6pPr marL="2265498" indent="0">
              <a:buNone/>
              <a:defRPr sz="1969"/>
            </a:lvl6pPr>
            <a:lvl7pPr marL="2718597" indent="0">
              <a:buNone/>
              <a:defRPr sz="1969"/>
            </a:lvl7pPr>
            <a:lvl8pPr marL="3171697" indent="0">
              <a:buNone/>
              <a:defRPr sz="1969"/>
            </a:lvl8pPr>
            <a:lvl9pPr marL="3624796" indent="0">
              <a:buNone/>
              <a:defRPr sz="1969"/>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59DB4DC8-DAA2-3747-AE3F-E5094B91C88C}" type="datetimeFigureOut">
              <a:rPr lang="en-US" smtClean="0"/>
              <a:t>2/19/19</a:t>
            </a:fld>
            <a:endParaRPr lang="en-US"/>
          </a:p>
        </p:txBody>
      </p:sp>
      <p:sp>
        <p:nvSpPr>
          <p:cNvPr id="7" name="Slide Number Placeholder 6"/>
          <p:cNvSpPr>
            <a:spLocks noGrp="1"/>
          </p:cNvSpPr>
          <p:nvPr>
            <p:ph type="sldNum" sz="quarter" idx="12"/>
          </p:nvPr>
        </p:nvSpPr>
        <p:spPr/>
        <p:txBody>
          <a:bodyPr/>
          <a:lstStyle/>
          <a:p>
            <a:fld id="{80421B50-13BC-534D-BFC8-2E41C354B225}"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2" name="Rectangle 11"/>
          <p:cNvSpPr/>
          <p:nvPr/>
        </p:nvSpPr>
        <p:spPr>
          <a:xfrm>
            <a:off x="762000" y="5029201"/>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48" baseline="0">
                <a:solidFill>
                  <a:srgbClr val="FFFFFF"/>
                </a:solidFill>
              </a:defRPr>
            </a:lvl1pPr>
            <a:lvl2pPr marL="453099" indent="0">
              <a:buNone/>
              <a:defRPr sz="1219"/>
            </a:lvl2pPr>
            <a:lvl3pPr marL="906199" indent="0">
              <a:buNone/>
              <a:defRPr sz="1031"/>
            </a:lvl3pPr>
            <a:lvl4pPr marL="1359298" indent="0">
              <a:buNone/>
              <a:defRPr sz="938"/>
            </a:lvl4pPr>
            <a:lvl5pPr marL="1812398" indent="0">
              <a:buNone/>
              <a:defRPr sz="938"/>
            </a:lvl5pPr>
            <a:lvl6pPr marL="2265498" indent="0">
              <a:buNone/>
              <a:defRPr sz="938"/>
            </a:lvl6pPr>
            <a:lvl7pPr marL="2718597" indent="0">
              <a:buNone/>
              <a:defRPr sz="938"/>
            </a:lvl7pPr>
            <a:lvl8pPr marL="3171697" indent="0">
              <a:buNone/>
              <a:defRPr sz="938"/>
            </a:lvl8pPr>
            <a:lvl9pPr marL="3624796" indent="0">
              <a:buNone/>
              <a:defRPr sz="938"/>
            </a:lvl9pPr>
          </a:lstStyle>
          <a:p>
            <a:pPr lvl="0"/>
            <a:r>
              <a:rPr lang="en-US"/>
              <a:t>Click to edit Master text styles</a:t>
            </a:r>
          </a:p>
        </p:txBody>
      </p:sp>
      <p:sp>
        <p:nvSpPr>
          <p:cNvPr id="2" name="Title 1"/>
          <p:cNvSpPr>
            <a:spLocks noGrp="1"/>
          </p:cNvSpPr>
          <p:nvPr>
            <p:ph type="title"/>
          </p:nvPr>
        </p:nvSpPr>
        <p:spPr>
          <a:xfrm>
            <a:off x="914400" y="5105401"/>
            <a:ext cx="7328514" cy="523043"/>
          </a:xfrm>
        </p:spPr>
        <p:txBody>
          <a:bodyPr anchor="ctr" anchorCtr="0"/>
          <a:lstStyle>
            <a:lvl1pPr algn="ctr">
              <a:defRPr sz="1969" b="0">
                <a:solidFill>
                  <a:schemeClr val="accent1">
                    <a:lumMod val="75000"/>
                  </a:schemeClr>
                </a:solidFill>
              </a:defRPr>
            </a:lvl1pPr>
          </a:lstStyle>
          <a:p>
            <a:r>
              <a:rPr lang="en-US"/>
              <a:t>Click to edit Master title style</a:t>
            </a:r>
            <a:endParaRPr lang="en-US" dirty="0"/>
          </a:p>
        </p:txBody>
      </p:sp>
    </p:spTree>
    <p:extLst>
      <p:ext uri="{BB962C8B-B14F-4D97-AF65-F5344CB8AC3E}">
        <p14:creationId xmlns:p14="http://schemas.microsoft.com/office/powerpoint/2010/main" val="300196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DB4DC8-DAA2-3747-AE3F-E5094B91C88C}" type="datetimeFigureOut">
              <a:rPr lang="en-US" smtClean="0"/>
              <a:t>2/19/19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206096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marL="0" algn="ctr" defTabSz="906199" rtl="0" eaLnBrk="1" latinLnBrk="0" hangingPunct="1"/>
            <a:endParaRPr lang="en-US" sz="1781" kern="1200">
              <a:solidFill>
                <a:schemeClr val="lt1"/>
              </a:solidFill>
              <a:latin typeface="+mn-lt"/>
              <a:ea typeface="+mn-ea"/>
              <a:cs typeface="+mn-cs"/>
            </a:endParaRPr>
          </a:p>
        </p:txBody>
      </p:sp>
      <p:sp>
        <p:nvSpPr>
          <p:cNvPr id="8" name="Rectangle 7"/>
          <p:cNvSpPr/>
          <p:nvPr/>
        </p:nvSpPr>
        <p:spPr>
          <a:xfrm>
            <a:off x="6955226" y="351410"/>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2" name="Vertical Title 1"/>
          <p:cNvSpPr>
            <a:spLocks noGrp="1"/>
          </p:cNvSpPr>
          <p:nvPr>
            <p:ph type="title" orient="vert"/>
          </p:nvPr>
        </p:nvSpPr>
        <p:spPr>
          <a:xfrm>
            <a:off x="7048577" y="395428"/>
            <a:ext cx="1485531" cy="578898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381000"/>
            <a:ext cx="6172200" cy="5791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DB4DC8-DAA2-3747-AE3F-E5094B91C88C}" type="datetimeFigureOut">
              <a:rPr lang="en-US" smtClean="0"/>
              <a:t>2/19/19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421B50-13BC-534D-BFC8-2E41C354B225}" type="slidenum">
              <a:rPr lang="en-US" smtClean="0"/>
              <a:t>‹#›</a:t>
            </a:fld>
            <a:endParaRPr lang="en-US"/>
          </a:p>
        </p:txBody>
      </p:sp>
    </p:spTree>
    <p:extLst>
      <p:ext uri="{BB962C8B-B14F-4D97-AF65-F5344CB8AC3E}">
        <p14:creationId xmlns:p14="http://schemas.microsoft.com/office/powerpoint/2010/main" val="3871686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4"/>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1"/>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fld id="{59DB4DC8-DAA2-3747-AE3F-E5094B91C88C}" type="datetimeFigureOut">
              <a:rPr lang="en-US" smtClean="0"/>
              <a:t>2/19/19</a:t>
            </a:fld>
            <a:endParaRPr lang="en-US"/>
          </a:p>
        </p:txBody>
      </p:sp>
      <p:sp>
        <p:nvSpPr>
          <p:cNvPr id="6" name="Rectangle 41"/>
          <p:cNvSpPr>
            <a:spLocks noGrp="1" noChangeArrowheads="1"/>
          </p:cNvSpPr>
          <p:nvPr>
            <p:ph type="ftr" sz="quarter" idx="11"/>
          </p:nvPr>
        </p:nvSpPr>
        <p:spPr>
          <a:ln/>
        </p:spPr>
        <p:txBody>
          <a:bodyPr/>
          <a:lstStyle>
            <a:lvl1pPr>
              <a:defRPr/>
            </a:lvl1pPr>
          </a:lstStyle>
          <a:p>
            <a:endParaRPr lang="en-US"/>
          </a:p>
        </p:txBody>
      </p:sp>
      <p:sp>
        <p:nvSpPr>
          <p:cNvPr id="7" name="Rectangle 42"/>
          <p:cNvSpPr>
            <a:spLocks noGrp="1" noChangeArrowheads="1"/>
          </p:cNvSpPr>
          <p:nvPr>
            <p:ph type="sldNum" sz="quarter" idx="12"/>
          </p:nvPr>
        </p:nvSpPr>
        <p:spPr>
          <a:ln/>
        </p:spPr>
        <p:txBody>
          <a:bodyPr/>
          <a:lstStyle>
            <a:lvl1pPr>
              <a:defRPr/>
            </a:lvl1pPr>
          </a:lstStyle>
          <a:p>
            <a:fld id="{80421B50-13BC-534D-BFC8-2E41C354B225}" type="slidenum">
              <a:rPr lang="en-US" smtClean="0"/>
              <a:t>‹#›</a:t>
            </a:fld>
            <a:endParaRPr lang="en-US"/>
          </a:p>
        </p:txBody>
      </p:sp>
    </p:spTree>
    <p:extLst>
      <p:ext uri="{BB962C8B-B14F-4D97-AF65-F5344CB8AC3E}">
        <p14:creationId xmlns:p14="http://schemas.microsoft.com/office/powerpoint/2010/main" val="3847083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3" name="Text Placeholder 2"/>
          <p:cNvSpPr>
            <a:spLocks noGrp="1"/>
          </p:cNvSpPr>
          <p:nvPr>
            <p:ph type="body" idx="1"/>
          </p:nvPr>
        </p:nvSpPr>
        <p:spPr>
          <a:xfrm>
            <a:off x="457200" y="1752600"/>
            <a:ext cx="8229600" cy="4373563"/>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6661" tIns="48331" rIns="96661" bIns="48331" rtlCol="0" anchor="ctr"/>
          <a:lstStyle>
            <a:lvl1pPr algn="l">
              <a:defRPr sz="1219">
                <a:solidFill>
                  <a:schemeClr val="tx2"/>
                </a:solidFill>
              </a:defRPr>
            </a:lvl1pPr>
          </a:lstStyle>
          <a:p>
            <a:fld id="{59DB4DC8-DAA2-3747-AE3F-E5094B91C88C}" type="datetimeFigureOut">
              <a:rPr lang="en-US" smtClean="0"/>
              <a:t>2/19/19</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6661" tIns="48331" rIns="96661" bIns="48331" rtlCol="0" anchor="ctr"/>
          <a:lstStyle>
            <a:lvl1pPr algn="ctr">
              <a:defRPr sz="1219">
                <a:solidFill>
                  <a:schemeClr val="tx2"/>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6661" tIns="48331" rIns="96661" bIns="48331" rtlCol="0" anchor="ctr"/>
          <a:lstStyle>
            <a:lvl1pPr algn="r">
              <a:defRPr sz="1219">
                <a:solidFill>
                  <a:schemeClr val="tx2"/>
                </a:solidFill>
              </a:defRPr>
            </a:lvl1pPr>
          </a:lstStyle>
          <a:p>
            <a:fld id="{80421B50-13BC-534D-BFC8-2E41C354B225}"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marL="0" algn="ctr" defTabSz="906199" rtl="0" eaLnBrk="1" latinLnBrk="0" hangingPunct="1"/>
            <a:endParaRPr lang="en-US" sz="1781" kern="1200">
              <a:solidFill>
                <a:schemeClr val="lt1"/>
              </a:solidFill>
              <a:latin typeface="+mn-lt"/>
              <a:ea typeface="+mn-ea"/>
              <a:cs typeface="+mn-cs"/>
            </a:endParaRPr>
          </a:p>
        </p:txBody>
      </p:sp>
      <p:sp>
        <p:nvSpPr>
          <p:cNvPr id="10" name="Rectangle 9"/>
          <p:cNvSpPr/>
          <p:nvPr/>
        </p:nvSpPr>
        <p:spPr>
          <a:xfrm>
            <a:off x="372863" y="372863"/>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2" name="Title Placeholder 1"/>
          <p:cNvSpPr>
            <a:spLocks noGrp="1"/>
          </p:cNvSpPr>
          <p:nvPr>
            <p:ph type="title"/>
          </p:nvPr>
        </p:nvSpPr>
        <p:spPr>
          <a:xfrm>
            <a:off x="426128" y="408372"/>
            <a:ext cx="8260672" cy="1039427"/>
          </a:xfrm>
          <a:prstGeom prst="rect">
            <a:avLst/>
          </a:prstGeom>
        </p:spPr>
        <p:txBody>
          <a:bodyPr vert="horz" lIns="96661" tIns="48331" rIns="96661" bIns="48331"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26635265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ctr" defTabSz="906199" rtl="0" eaLnBrk="1" latinLnBrk="0" hangingPunct="1">
        <a:spcBef>
          <a:spcPct val="0"/>
        </a:spcBef>
        <a:buNone/>
        <a:defRPr sz="3469" kern="1200" cap="all" baseline="0">
          <a:solidFill>
            <a:schemeClr val="accent1">
              <a:lumMod val="75000"/>
            </a:schemeClr>
          </a:solidFill>
          <a:latin typeface="+mj-lt"/>
          <a:ea typeface="+mj-ea"/>
          <a:cs typeface="+mj-cs"/>
        </a:defRPr>
      </a:lvl1pPr>
    </p:titleStyle>
    <p:bodyStyle>
      <a:lvl1pPr marL="339825" indent="-226550" algn="l" defTabSz="906199" rtl="0" eaLnBrk="1" latinLnBrk="0" hangingPunct="1">
        <a:spcBef>
          <a:spcPct val="20000"/>
        </a:spcBef>
        <a:buClr>
          <a:schemeClr val="accent1"/>
        </a:buClr>
        <a:buFont typeface="Arial" pitchFamily="34" charset="0"/>
        <a:buChar char="•"/>
        <a:defRPr sz="2344" kern="1200">
          <a:solidFill>
            <a:schemeClr val="tx2"/>
          </a:solidFill>
          <a:latin typeface="+mn-lt"/>
          <a:ea typeface="+mn-ea"/>
          <a:cs typeface="+mn-cs"/>
        </a:defRPr>
      </a:lvl1pPr>
      <a:lvl2pPr marL="634340" indent="-226550" algn="l" defTabSz="906199" rtl="0" eaLnBrk="1" latinLnBrk="0" hangingPunct="1">
        <a:spcBef>
          <a:spcPct val="20000"/>
        </a:spcBef>
        <a:buClr>
          <a:schemeClr val="accent2"/>
        </a:buClr>
        <a:buFont typeface="Arial" pitchFamily="34" charset="0"/>
        <a:buChar char="•"/>
        <a:defRPr sz="1969" kern="1200">
          <a:solidFill>
            <a:schemeClr val="tx2"/>
          </a:solidFill>
          <a:latin typeface="+mn-lt"/>
          <a:ea typeface="+mn-ea"/>
          <a:cs typeface="+mn-cs"/>
        </a:defRPr>
      </a:lvl2pPr>
      <a:lvl3pPr marL="906199" indent="-226550" algn="l" defTabSz="906199" rtl="0" eaLnBrk="1" latinLnBrk="0" hangingPunct="1">
        <a:spcBef>
          <a:spcPct val="20000"/>
        </a:spcBef>
        <a:buClr>
          <a:schemeClr val="accent3"/>
        </a:buClr>
        <a:buFont typeface="Arial" pitchFamily="34" charset="0"/>
        <a:buChar char="•"/>
        <a:defRPr sz="1781" kern="1200">
          <a:solidFill>
            <a:schemeClr val="tx2"/>
          </a:solidFill>
          <a:latin typeface="+mn-lt"/>
          <a:ea typeface="+mn-ea"/>
          <a:cs typeface="+mn-cs"/>
        </a:defRPr>
      </a:lvl3pPr>
      <a:lvl4pPr marL="1268678" indent="-226550" algn="l" defTabSz="906199" rtl="0" eaLnBrk="1" latinLnBrk="0" hangingPunct="1">
        <a:spcBef>
          <a:spcPct val="20000"/>
        </a:spcBef>
        <a:buClr>
          <a:schemeClr val="accent4"/>
        </a:buClr>
        <a:buFont typeface="Arial" pitchFamily="34" charset="0"/>
        <a:buChar char="•"/>
        <a:defRPr sz="1594" kern="1200">
          <a:solidFill>
            <a:schemeClr val="tx2"/>
          </a:solidFill>
          <a:latin typeface="+mn-lt"/>
          <a:ea typeface="+mn-ea"/>
          <a:cs typeface="+mn-cs"/>
        </a:defRPr>
      </a:lvl4pPr>
      <a:lvl5pPr marL="1540538" indent="-226550" algn="l" defTabSz="906199" rtl="0" eaLnBrk="1" latinLnBrk="0" hangingPunct="1">
        <a:spcBef>
          <a:spcPct val="20000"/>
        </a:spcBef>
        <a:buClr>
          <a:schemeClr val="accent5"/>
        </a:buClr>
        <a:buFont typeface="Arial" pitchFamily="34" charset="0"/>
        <a:buChar char="•"/>
        <a:defRPr sz="1594" kern="1200" baseline="0">
          <a:solidFill>
            <a:schemeClr val="tx2"/>
          </a:solidFill>
          <a:latin typeface="+mn-lt"/>
          <a:ea typeface="+mn-ea"/>
          <a:cs typeface="+mn-cs"/>
        </a:defRPr>
      </a:lvl5pPr>
      <a:lvl6pPr marL="1721778" indent="-181239" algn="l" defTabSz="906199" rtl="0" eaLnBrk="1" latinLnBrk="0" hangingPunct="1">
        <a:spcBef>
          <a:spcPct val="20000"/>
        </a:spcBef>
        <a:buClr>
          <a:schemeClr val="accent1"/>
        </a:buClr>
        <a:buFont typeface="Arial" pitchFamily="34" charset="0"/>
        <a:buChar char="•"/>
        <a:defRPr sz="1406" kern="1200">
          <a:solidFill>
            <a:schemeClr val="tx2"/>
          </a:solidFill>
          <a:latin typeface="+mn-lt"/>
          <a:ea typeface="+mn-ea"/>
          <a:cs typeface="+mn-cs"/>
        </a:defRPr>
      </a:lvl6pPr>
      <a:lvl7pPr marL="1993638" indent="-181239" algn="l" defTabSz="906199" rtl="0" eaLnBrk="1" latinLnBrk="0" hangingPunct="1">
        <a:spcBef>
          <a:spcPct val="20000"/>
        </a:spcBef>
        <a:buClr>
          <a:schemeClr val="accent2"/>
        </a:buClr>
        <a:buFont typeface="Arial" pitchFamily="34" charset="0"/>
        <a:buChar char="•"/>
        <a:defRPr sz="1406" kern="1200">
          <a:solidFill>
            <a:schemeClr val="tx2"/>
          </a:solidFill>
          <a:latin typeface="+mn-lt"/>
          <a:ea typeface="+mn-ea"/>
          <a:cs typeface="+mn-cs"/>
        </a:defRPr>
      </a:lvl7pPr>
      <a:lvl8pPr marL="2174877" indent="-181239" algn="l" defTabSz="906199" rtl="0" eaLnBrk="1" latinLnBrk="0" hangingPunct="1">
        <a:spcBef>
          <a:spcPct val="20000"/>
        </a:spcBef>
        <a:buClr>
          <a:schemeClr val="accent3"/>
        </a:buClr>
        <a:buFont typeface="Arial" pitchFamily="34" charset="0"/>
        <a:buChar char="•"/>
        <a:defRPr sz="1406" kern="1200">
          <a:solidFill>
            <a:schemeClr val="tx2"/>
          </a:solidFill>
          <a:latin typeface="+mn-lt"/>
          <a:ea typeface="+mn-ea"/>
          <a:cs typeface="+mn-cs"/>
        </a:defRPr>
      </a:lvl8pPr>
      <a:lvl9pPr marL="2356118" indent="-181239" algn="l" defTabSz="906199" rtl="0" eaLnBrk="1" latinLnBrk="0" hangingPunct="1">
        <a:spcBef>
          <a:spcPct val="20000"/>
        </a:spcBef>
        <a:buClr>
          <a:schemeClr val="accent4"/>
        </a:buClr>
        <a:buFont typeface="Arial" pitchFamily="34" charset="0"/>
        <a:buChar char="•"/>
        <a:defRPr sz="1406" kern="1200">
          <a:solidFill>
            <a:schemeClr val="tx2"/>
          </a:solidFill>
          <a:latin typeface="+mn-lt"/>
          <a:ea typeface="+mn-ea"/>
          <a:cs typeface="+mn-cs"/>
        </a:defRPr>
      </a:lvl9pPr>
    </p:bodyStyle>
    <p:otherStyle>
      <a:defPPr>
        <a:defRPr lang="en-US"/>
      </a:defPPr>
      <a:lvl1pPr marL="0" algn="l" defTabSz="906199" rtl="0" eaLnBrk="1" latinLnBrk="0" hangingPunct="1">
        <a:defRPr sz="1781" kern="1200">
          <a:solidFill>
            <a:schemeClr val="tx1"/>
          </a:solidFill>
          <a:latin typeface="+mn-lt"/>
          <a:ea typeface="+mn-ea"/>
          <a:cs typeface="+mn-cs"/>
        </a:defRPr>
      </a:lvl1pPr>
      <a:lvl2pPr marL="453099" algn="l" defTabSz="906199" rtl="0" eaLnBrk="1" latinLnBrk="0" hangingPunct="1">
        <a:defRPr sz="1781" kern="1200">
          <a:solidFill>
            <a:schemeClr val="tx1"/>
          </a:solidFill>
          <a:latin typeface="+mn-lt"/>
          <a:ea typeface="+mn-ea"/>
          <a:cs typeface="+mn-cs"/>
        </a:defRPr>
      </a:lvl2pPr>
      <a:lvl3pPr marL="906199" algn="l" defTabSz="906199" rtl="0" eaLnBrk="1" latinLnBrk="0" hangingPunct="1">
        <a:defRPr sz="1781" kern="1200">
          <a:solidFill>
            <a:schemeClr val="tx1"/>
          </a:solidFill>
          <a:latin typeface="+mn-lt"/>
          <a:ea typeface="+mn-ea"/>
          <a:cs typeface="+mn-cs"/>
        </a:defRPr>
      </a:lvl3pPr>
      <a:lvl4pPr marL="1359298" algn="l" defTabSz="906199" rtl="0" eaLnBrk="1" latinLnBrk="0" hangingPunct="1">
        <a:defRPr sz="1781" kern="1200">
          <a:solidFill>
            <a:schemeClr val="tx1"/>
          </a:solidFill>
          <a:latin typeface="+mn-lt"/>
          <a:ea typeface="+mn-ea"/>
          <a:cs typeface="+mn-cs"/>
        </a:defRPr>
      </a:lvl4pPr>
      <a:lvl5pPr marL="1812398" algn="l" defTabSz="906199" rtl="0" eaLnBrk="1" latinLnBrk="0" hangingPunct="1">
        <a:defRPr sz="1781" kern="1200">
          <a:solidFill>
            <a:schemeClr val="tx1"/>
          </a:solidFill>
          <a:latin typeface="+mn-lt"/>
          <a:ea typeface="+mn-ea"/>
          <a:cs typeface="+mn-cs"/>
        </a:defRPr>
      </a:lvl5pPr>
      <a:lvl6pPr marL="2265498" algn="l" defTabSz="906199" rtl="0" eaLnBrk="1" latinLnBrk="0" hangingPunct="1">
        <a:defRPr sz="1781" kern="1200">
          <a:solidFill>
            <a:schemeClr val="tx1"/>
          </a:solidFill>
          <a:latin typeface="+mn-lt"/>
          <a:ea typeface="+mn-ea"/>
          <a:cs typeface="+mn-cs"/>
        </a:defRPr>
      </a:lvl6pPr>
      <a:lvl7pPr marL="2718597" algn="l" defTabSz="906199" rtl="0" eaLnBrk="1" latinLnBrk="0" hangingPunct="1">
        <a:defRPr sz="1781" kern="1200">
          <a:solidFill>
            <a:schemeClr val="tx1"/>
          </a:solidFill>
          <a:latin typeface="+mn-lt"/>
          <a:ea typeface="+mn-ea"/>
          <a:cs typeface="+mn-cs"/>
        </a:defRPr>
      </a:lvl7pPr>
      <a:lvl8pPr marL="3171697" algn="l" defTabSz="906199" rtl="0" eaLnBrk="1" latinLnBrk="0" hangingPunct="1">
        <a:defRPr sz="1781" kern="1200">
          <a:solidFill>
            <a:schemeClr val="tx1"/>
          </a:solidFill>
          <a:latin typeface="+mn-lt"/>
          <a:ea typeface="+mn-ea"/>
          <a:cs typeface="+mn-cs"/>
        </a:defRPr>
      </a:lvl8pPr>
      <a:lvl9pPr marL="3624796" algn="l" defTabSz="906199" rtl="0" eaLnBrk="1" latinLnBrk="0" hangingPunct="1">
        <a:defRPr sz="178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owl.english.purdue.edu/owl/resource/683/01/" TargetMode="External"/><Relationship Id="rId7" Type="http://schemas.openxmlformats.org/officeDocument/2006/relationships/image" Target="../media/image2.jpeg"/><Relationship Id="rId2" Type="http://schemas.openxmlformats.org/officeDocument/2006/relationships/hyperlink" Target="http://academicguides.waldenu.edu/writingcenter/scholarlyvoice/avoidingbias" TargetMode="External"/><Relationship Id="rId1" Type="http://schemas.openxmlformats.org/officeDocument/2006/relationships/slideLayout" Target="../slideLayouts/slideLayout2.xml"/><Relationship Id="rId6" Type="http://schemas.openxmlformats.org/officeDocument/2006/relationships/hyperlink" Target="https://www.mesacc.edu/~paoih30491/ArgumentSampleEssays.html%23MarkAgainst" TargetMode="External"/><Relationship Id="rId5" Type="http://schemas.openxmlformats.org/officeDocument/2006/relationships/hyperlink" Target="https://owl.purdue.edu/owl/general_writing/common_writing_assignments/argument_papers/index.html" TargetMode="External"/><Relationship Id="rId4" Type="http://schemas.openxmlformats.org/officeDocument/2006/relationships/hyperlink" Target="https://owl.purdue.edu/owl/general_writing/academic_writing/essay_writing/argumentative_essay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47792" y="4271351"/>
            <a:ext cx="6378222" cy="1622114"/>
          </a:xfrm>
        </p:spPr>
        <p:txBody>
          <a:bodyPr>
            <a:normAutofit/>
          </a:bodyPr>
          <a:lstStyle/>
          <a:p>
            <a:endParaRPr lang="en-US" dirty="0"/>
          </a:p>
          <a:p>
            <a:r>
              <a:rPr lang="en-US" dirty="0"/>
              <a:t>Based on Purdue Owl’s “Argumentative Essays”</a:t>
            </a:r>
          </a:p>
        </p:txBody>
      </p:sp>
      <p:sp>
        <p:nvSpPr>
          <p:cNvPr id="2" name="Title 1"/>
          <p:cNvSpPr>
            <a:spLocks noGrp="1"/>
          </p:cNvSpPr>
          <p:nvPr>
            <p:ph type="ctrTitle"/>
          </p:nvPr>
        </p:nvSpPr>
        <p:spPr>
          <a:xfrm>
            <a:off x="397156" y="3378319"/>
            <a:ext cx="6728858" cy="1033188"/>
          </a:xfrm>
        </p:spPr>
        <p:txBody>
          <a:bodyPr>
            <a:normAutofit fontScale="90000"/>
          </a:bodyPr>
          <a:lstStyle/>
          <a:p>
            <a:r>
              <a:rPr lang="en-US" dirty="0"/>
              <a:t>Writing an Argumentative Essay</a:t>
            </a:r>
          </a:p>
        </p:txBody>
      </p:sp>
    </p:spTree>
    <p:extLst>
      <p:ext uri="{BB962C8B-B14F-4D97-AF65-F5344CB8AC3E}">
        <p14:creationId xmlns:p14="http://schemas.microsoft.com/office/powerpoint/2010/main" val="1082486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an Argumentative Essay?</a:t>
            </a:r>
          </a:p>
        </p:txBody>
      </p:sp>
      <p:sp>
        <p:nvSpPr>
          <p:cNvPr id="3" name="Content Placeholder 2"/>
          <p:cNvSpPr>
            <a:spLocks noGrp="1"/>
          </p:cNvSpPr>
          <p:nvPr>
            <p:ph idx="1"/>
          </p:nvPr>
        </p:nvSpPr>
        <p:spPr/>
        <p:txBody>
          <a:bodyPr>
            <a:normAutofit fontScale="85000" lnSpcReduction="10000"/>
          </a:bodyPr>
          <a:lstStyle/>
          <a:p>
            <a:pPr marL="0" indent="0">
              <a:buNone/>
            </a:pPr>
            <a:r>
              <a:rPr lang="en-US" sz="2600" dirty="0"/>
              <a:t>The </a:t>
            </a:r>
            <a:r>
              <a:rPr lang="en-US" sz="2600" b="1" dirty="0">
                <a:solidFill>
                  <a:srgbClr val="0E6D03"/>
                </a:solidFill>
              </a:rPr>
              <a:t>argumentative essay </a:t>
            </a:r>
            <a:r>
              <a:rPr lang="en-US" sz="2600" dirty="0"/>
              <a:t>is a genre of writing </a:t>
            </a:r>
            <a:br>
              <a:rPr lang="en-US" sz="2600" dirty="0"/>
            </a:br>
            <a:r>
              <a:rPr lang="en-US" sz="2600" dirty="0"/>
              <a:t>that requires the writer to:</a:t>
            </a:r>
          </a:p>
          <a:p>
            <a:pPr marL="514350" indent="-514350">
              <a:buAutoNum type="arabicParenR"/>
            </a:pPr>
            <a:r>
              <a:rPr lang="en-US" sz="2600" dirty="0"/>
              <a:t>Develop a topic via </a:t>
            </a:r>
            <a:r>
              <a:rPr lang="en-US" sz="2600" b="1" dirty="0">
                <a:solidFill>
                  <a:srgbClr val="0E6D03"/>
                </a:solidFill>
              </a:rPr>
              <a:t>researching</a:t>
            </a:r>
            <a:r>
              <a:rPr lang="en-US" sz="2600" dirty="0"/>
              <a:t> credible sources</a:t>
            </a:r>
          </a:p>
          <a:p>
            <a:pPr marL="514350" indent="-514350">
              <a:buAutoNum type="arabicParenR"/>
            </a:pPr>
            <a:r>
              <a:rPr lang="en-US" sz="2600" dirty="0"/>
              <a:t>Create a clear, concise, and defined </a:t>
            </a:r>
            <a:r>
              <a:rPr lang="en-US" sz="2600" b="1" dirty="0">
                <a:solidFill>
                  <a:srgbClr val="0E6D03"/>
                </a:solidFill>
              </a:rPr>
              <a:t>thesis statement</a:t>
            </a:r>
            <a:r>
              <a:rPr lang="en-US" sz="2600" b="1" dirty="0"/>
              <a:t> </a:t>
            </a:r>
            <a:r>
              <a:rPr lang="en-US" sz="2600" dirty="0"/>
              <a:t>that occurs in the first paragraph of the essay</a:t>
            </a:r>
          </a:p>
          <a:p>
            <a:pPr marL="514350" indent="-514350">
              <a:buAutoNum type="arabicParenR"/>
            </a:pPr>
            <a:r>
              <a:rPr lang="en-US" sz="2600" dirty="0"/>
              <a:t>Construct body paragraphs that include </a:t>
            </a:r>
            <a:r>
              <a:rPr lang="en-US" sz="2600" b="1" dirty="0">
                <a:solidFill>
                  <a:srgbClr val="0E6D03"/>
                </a:solidFill>
              </a:rPr>
              <a:t>evidential support </a:t>
            </a:r>
            <a:r>
              <a:rPr lang="en-US" sz="2600" dirty="0"/>
              <a:t>(whether factual, logical, statistical, or anecdotal)</a:t>
            </a:r>
          </a:p>
          <a:p>
            <a:pPr marL="514350" indent="-514350">
              <a:buFont typeface="Arial"/>
              <a:buAutoNum type="arabicParenR"/>
            </a:pPr>
            <a:r>
              <a:rPr lang="en-US" sz="2600" dirty="0">
                <a:solidFill>
                  <a:srgbClr val="000000"/>
                </a:solidFill>
              </a:rPr>
              <a:t>Write in proper argumentative style; i.e. logical </a:t>
            </a:r>
            <a:r>
              <a:rPr lang="en-US" sz="2600" b="1" dirty="0">
                <a:solidFill>
                  <a:srgbClr val="0E6D03"/>
                </a:solidFill>
              </a:rPr>
              <a:t>transitions</a:t>
            </a:r>
            <a:r>
              <a:rPr lang="en-US" sz="2600" dirty="0">
                <a:solidFill>
                  <a:srgbClr val="0E6D03"/>
                </a:solidFill>
              </a:rPr>
              <a:t> </a:t>
            </a:r>
            <a:r>
              <a:rPr lang="en-US" sz="2600" dirty="0"/>
              <a:t>and a firm and concise </a:t>
            </a:r>
            <a:r>
              <a:rPr lang="en-US" sz="2600" b="1" dirty="0">
                <a:solidFill>
                  <a:srgbClr val="0E6D03"/>
                </a:solidFill>
              </a:rPr>
              <a:t>tone</a:t>
            </a:r>
            <a:endParaRPr lang="en-US" sz="2600" dirty="0"/>
          </a:p>
          <a:p>
            <a:pPr marL="514350" indent="-514350">
              <a:buFont typeface="Arial"/>
              <a:buAutoNum type="arabicParenR"/>
            </a:pPr>
            <a:r>
              <a:rPr lang="en-US" sz="2600" dirty="0"/>
              <a:t>Develop a </a:t>
            </a:r>
            <a:r>
              <a:rPr lang="en-US" sz="2600" b="1" dirty="0">
                <a:solidFill>
                  <a:srgbClr val="0E6D03"/>
                </a:solidFill>
              </a:rPr>
              <a:t>conclusion</a:t>
            </a:r>
            <a:r>
              <a:rPr lang="en-US" sz="2600" dirty="0"/>
              <a:t> that does not simply restate the thesis, but readdresses it in light of the evidence provided</a:t>
            </a:r>
          </a:p>
          <a:p>
            <a:pPr marL="514350" indent="-514350">
              <a:buFont typeface="Arial"/>
              <a:buAutoNum type="arabicParenR"/>
            </a:pPr>
            <a:endParaRPr lang="en-US" dirty="0"/>
          </a:p>
          <a:p>
            <a:pPr marL="514350" indent="-514350">
              <a:buFont typeface="Arial"/>
              <a:buAutoNum type="arabicParenR"/>
            </a:pPr>
            <a:endParaRPr lang="en-US" dirty="0"/>
          </a:p>
        </p:txBody>
      </p:sp>
      <p:pic>
        <p:nvPicPr>
          <p:cNvPr id="6" name="Picture 5"/>
          <p:cNvPicPr/>
          <p:nvPr/>
        </p:nvPicPr>
        <p:blipFill>
          <a:blip r:embed="rId2">
            <a:alphaModFix amt="5000"/>
            <a:extLst>
              <a:ext uri="{28A0092B-C50C-407E-A947-70E740481C1C}">
                <a14:useLocalDpi xmlns:a14="http://schemas.microsoft.com/office/drawing/2010/main" val="0"/>
              </a:ext>
            </a:extLst>
          </a:blip>
          <a:stretch>
            <a:fillRect/>
          </a:stretch>
        </p:blipFill>
        <p:spPr>
          <a:xfrm>
            <a:off x="957906" y="149224"/>
            <a:ext cx="6519334" cy="6355997"/>
          </a:xfrm>
          <a:prstGeom prst="rect">
            <a:avLst/>
          </a:prstGeom>
        </p:spPr>
      </p:pic>
    </p:spTree>
    <p:extLst>
      <p:ext uri="{BB962C8B-B14F-4D97-AF65-F5344CB8AC3E}">
        <p14:creationId xmlns:p14="http://schemas.microsoft.com/office/powerpoint/2010/main" val="350470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Have you chosen your topic yet?</a:t>
            </a:r>
          </a:p>
        </p:txBody>
      </p:sp>
      <p:sp>
        <p:nvSpPr>
          <p:cNvPr id="3" name="Content Placeholder 2"/>
          <p:cNvSpPr>
            <a:spLocks noGrp="1"/>
          </p:cNvSpPr>
          <p:nvPr>
            <p:ph idx="1"/>
          </p:nvPr>
        </p:nvSpPr>
        <p:spPr>
          <a:xfrm>
            <a:off x="457200" y="2147395"/>
            <a:ext cx="8229600" cy="4525963"/>
          </a:xfrm>
        </p:spPr>
        <p:txBody>
          <a:bodyPr/>
          <a:lstStyle/>
          <a:p>
            <a:r>
              <a:rPr lang="en-US" dirty="0"/>
              <a:t>If not, use this presentation as a means to brainstorm. </a:t>
            </a:r>
          </a:p>
          <a:p>
            <a:pPr marL="0" indent="0">
              <a:buNone/>
            </a:pPr>
            <a:endParaRPr lang="en-US" dirty="0"/>
          </a:p>
          <a:p>
            <a:r>
              <a:rPr lang="en-US" dirty="0"/>
              <a:t>If so, pay close attention to how this presentation applies to your topic!</a:t>
            </a:r>
          </a:p>
        </p:txBody>
      </p:sp>
      <p:pic>
        <p:nvPicPr>
          <p:cNvPr id="4" name="Picture 3"/>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509390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Credible Sourcing</a:t>
            </a:r>
          </a:p>
        </p:txBody>
      </p:sp>
      <p:sp>
        <p:nvSpPr>
          <p:cNvPr id="3" name="Content Placeholder 2"/>
          <p:cNvSpPr>
            <a:spLocks noGrp="1"/>
          </p:cNvSpPr>
          <p:nvPr>
            <p:ph idx="1"/>
          </p:nvPr>
        </p:nvSpPr>
        <p:spPr/>
        <p:txBody>
          <a:bodyPr>
            <a:normAutofit/>
          </a:bodyPr>
          <a:lstStyle/>
          <a:p>
            <a:r>
              <a:rPr lang="en-US" b="1" dirty="0">
                <a:solidFill>
                  <a:srgbClr val="0E6D03"/>
                </a:solidFill>
              </a:rPr>
              <a:t>Published books </a:t>
            </a:r>
            <a:br>
              <a:rPr lang="en-US" dirty="0"/>
            </a:br>
            <a:r>
              <a:rPr lang="en-US" dirty="0"/>
              <a:t>*available at our </a:t>
            </a:r>
            <a:r>
              <a:rPr lang="en-US" dirty="0" err="1"/>
              <a:t>duPont</a:t>
            </a:r>
            <a:r>
              <a:rPr lang="en-US" dirty="0"/>
              <a:t>-Ball Library</a:t>
            </a:r>
          </a:p>
          <a:p>
            <a:endParaRPr lang="en-US" sz="500" dirty="0"/>
          </a:p>
          <a:p>
            <a:r>
              <a:rPr lang="en-US" b="1" dirty="0">
                <a:solidFill>
                  <a:srgbClr val="0E6D03"/>
                </a:solidFill>
              </a:rPr>
              <a:t>Peer-reviewed, academic journals </a:t>
            </a:r>
            <a:br>
              <a:rPr lang="en-US" dirty="0"/>
            </a:br>
            <a:r>
              <a:rPr lang="en-US" dirty="0"/>
              <a:t>*available through our </a:t>
            </a:r>
            <a:r>
              <a:rPr lang="en-US" dirty="0" err="1"/>
              <a:t>duPont</a:t>
            </a:r>
            <a:r>
              <a:rPr lang="en-US" dirty="0"/>
              <a:t>-Ball Library website</a:t>
            </a:r>
          </a:p>
          <a:p>
            <a:endParaRPr lang="en-US" sz="500" dirty="0"/>
          </a:p>
          <a:p>
            <a:r>
              <a:rPr lang="en-US" dirty="0"/>
              <a:t>An argumentative essay may warrant reference to </a:t>
            </a:r>
            <a:r>
              <a:rPr lang="en-US" b="1" dirty="0"/>
              <a:t>newspaper articles or other less reputable sources</a:t>
            </a:r>
            <a:r>
              <a:rPr lang="en-US" dirty="0"/>
              <a:t>. When in doubt, ask your professor whether your source is a credible one.</a:t>
            </a:r>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249932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Flow chart on researching here, Preliminary tips </a:t>
            </a:r>
          </a:p>
        </p:txBody>
      </p:sp>
      <p:sp>
        <p:nvSpPr>
          <p:cNvPr id="3" name="Content Placeholder 2"/>
          <p:cNvSpPr>
            <a:spLocks noGrp="1"/>
          </p:cNvSpPr>
          <p:nvPr>
            <p:ph idx="1"/>
          </p:nvPr>
        </p:nvSpPr>
        <p:spPr/>
        <p:txBody>
          <a:bodyPr>
            <a:normAutofit fontScale="92500"/>
          </a:bodyPr>
          <a:lstStyle/>
          <a:p>
            <a:r>
              <a:rPr lang="en-US" sz="2800" dirty="0"/>
              <a:t>Good academic writing is considered </a:t>
            </a:r>
            <a:r>
              <a:rPr lang="en-US" sz="2800" b="1" dirty="0">
                <a:solidFill>
                  <a:srgbClr val="0E6D03"/>
                </a:solidFill>
              </a:rPr>
              <a:t>“direct.”</a:t>
            </a:r>
          </a:p>
          <a:p>
            <a:pPr lvl="1"/>
            <a:r>
              <a:rPr lang="en-US" dirty="0"/>
              <a:t>Deal immediately with the topic at hand without unnecessary information/examples</a:t>
            </a:r>
          </a:p>
          <a:p>
            <a:pPr lvl="1"/>
            <a:r>
              <a:rPr lang="en-US" dirty="0"/>
              <a:t>Use clear and precise language even to describe taboo topics or abstract ideas</a:t>
            </a:r>
          </a:p>
          <a:p>
            <a:r>
              <a:rPr lang="en-US" sz="2800" dirty="0"/>
              <a:t>Consider using a </a:t>
            </a:r>
            <a:r>
              <a:rPr lang="en-US" sz="2800" b="1" dirty="0">
                <a:solidFill>
                  <a:srgbClr val="0E6D03"/>
                </a:solidFill>
              </a:rPr>
              <a:t>flow chart</a:t>
            </a:r>
            <a:r>
              <a:rPr lang="en-US" sz="2800" dirty="0">
                <a:solidFill>
                  <a:srgbClr val="FFFF00"/>
                </a:solidFill>
              </a:rPr>
              <a:t> </a:t>
            </a:r>
            <a:r>
              <a:rPr lang="en-US" sz="2800" dirty="0"/>
              <a:t>to connect premises/claims to evidence/sources to conclusions/applications</a:t>
            </a:r>
          </a:p>
          <a:p>
            <a:r>
              <a:rPr lang="en-US" sz="2800" b="1" dirty="0">
                <a:solidFill>
                  <a:srgbClr val="0E6D03"/>
                </a:solidFill>
              </a:rPr>
              <a:t>Bubble maps</a:t>
            </a:r>
            <a:r>
              <a:rPr lang="en-US" sz="2800" dirty="0">
                <a:solidFill>
                  <a:srgbClr val="FFFF00"/>
                </a:solidFill>
              </a:rPr>
              <a:t> </a:t>
            </a:r>
            <a:r>
              <a:rPr lang="en-US" sz="2800" dirty="0"/>
              <a:t>can help keep you focused on a main idea by linking sections or arguments back to the central argument</a:t>
            </a:r>
          </a:p>
        </p:txBody>
      </p:sp>
      <p:pic>
        <p:nvPicPr>
          <p:cNvPr id="4" name="Picture 3"/>
          <p:cNvPicPr/>
          <p:nvPr/>
        </p:nvPicPr>
        <p:blipFill>
          <a:blip r:embed="rId2">
            <a:alphaModFix amt="5000"/>
            <a:extLst>
              <a:ext uri="{28A0092B-C50C-407E-A947-70E740481C1C}">
                <a14:useLocalDpi xmlns:a14="http://schemas.microsoft.com/office/drawing/2010/main" val="0"/>
              </a:ext>
            </a:extLst>
          </a:blip>
          <a:stretch>
            <a:fillRect/>
          </a:stretch>
        </p:blipFill>
        <p:spPr>
          <a:xfrm>
            <a:off x="1497207" y="274638"/>
            <a:ext cx="6519334" cy="6355997"/>
          </a:xfrm>
          <a:prstGeom prst="rect">
            <a:avLst/>
          </a:prstGeom>
        </p:spPr>
      </p:pic>
    </p:spTree>
    <p:extLst>
      <p:ext uri="{BB962C8B-B14F-4D97-AF65-F5344CB8AC3E}">
        <p14:creationId xmlns:p14="http://schemas.microsoft.com/office/powerpoint/2010/main" val="2679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B5C7E-65F5-8143-888F-2E19F5D96487}"/>
              </a:ext>
            </a:extLst>
          </p:cNvPr>
          <p:cNvSpPr>
            <a:spLocks noGrp="1"/>
          </p:cNvSpPr>
          <p:nvPr>
            <p:ph type="title"/>
          </p:nvPr>
        </p:nvSpPr>
        <p:spPr/>
        <p:txBody>
          <a:bodyPr/>
          <a:lstStyle/>
          <a:p>
            <a:r>
              <a:rPr lang="en-US" dirty="0"/>
              <a:t>Chart Examples</a:t>
            </a:r>
          </a:p>
        </p:txBody>
      </p:sp>
      <p:pic>
        <p:nvPicPr>
          <p:cNvPr id="4" name="Content Placeholder 4">
            <a:extLst>
              <a:ext uri="{FF2B5EF4-FFF2-40B4-BE49-F238E27FC236}">
                <a16:creationId xmlns:a16="http://schemas.microsoft.com/office/drawing/2014/main" id="{35BBD67F-7C34-064B-8AE6-3B10D10017C4}"/>
              </a:ext>
            </a:extLst>
          </p:cNvPr>
          <p:cNvPicPr>
            <a:picLocks noGrp="1" noChangeAspect="1"/>
          </p:cNvPicPr>
          <p:nvPr>
            <p:ph idx="1"/>
          </p:nvPr>
        </p:nvPicPr>
        <p:blipFill rotWithShape="1">
          <a:blip r:embed="rId2"/>
          <a:srcRect t="8108" r="4" b="10339"/>
          <a:stretch/>
        </p:blipFill>
        <p:spPr>
          <a:xfrm>
            <a:off x="422148" y="3984976"/>
            <a:ext cx="4184741" cy="2457301"/>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5" name="Content Placeholder 5">
            <a:extLst>
              <a:ext uri="{FF2B5EF4-FFF2-40B4-BE49-F238E27FC236}">
                <a16:creationId xmlns:a16="http://schemas.microsoft.com/office/drawing/2014/main" id="{B6328ED0-3624-3744-8757-D18E91F762DA}"/>
              </a:ext>
            </a:extLst>
          </p:cNvPr>
          <p:cNvPicPr>
            <a:picLocks noChangeAspect="1"/>
          </p:cNvPicPr>
          <p:nvPr/>
        </p:nvPicPr>
        <p:blipFill rotWithShape="1">
          <a:blip r:embed="rId3"/>
          <a:srcRect l="5714" r="12718" b="-2"/>
          <a:stretch/>
        </p:blipFill>
        <p:spPr>
          <a:xfrm>
            <a:off x="796060" y="1417638"/>
            <a:ext cx="3197205" cy="2255566"/>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6" name="Content Placeholder 4">
            <a:extLst>
              <a:ext uri="{FF2B5EF4-FFF2-40B4-BE49-F238E27FC236}">
                <a16:creationId xmlns:a16="http://schemas.microsoft.com/office/drawing/2014/main" id="{002C8A80-CA24-8B44-AC1C-094748FF4212}"/>
              </a:ext>
            </a:extLst>
          </p:cNvPr>
          <p:cNvPicPr>
            <a:picLocks noChangeAspect="1"/>
          </p:cNvPicPr>
          <p:nvPr/>
        </p:nvPicPr>
        <p:blipFill rotWithShape="1">
          <a:blip r:embed="rId4"/>
          <a:srcRect l="2699" r="7235" b="-15"/>
          <a:stretch/>
        </p:blipFill>
        <p:spPr>
          <a:xfrm>
            <a:off x="4852083" y="1556534"/>
            <a:ext cx="4021565" cy="3448952"/>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Tree>
    <p:extLst>
      <p:ext uri="{BB962C8B-B14F-4D97-AF65-F5344CB8AC3E}">
        <p14:creationId xmlns:p14="http://schemas.microsoft.com/office/powerpoint/2010/main" val="145863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a Good Argument?</a:t>
            </a:r>
          </a:p>
        </p:txBody>
      </p:sp>
      <p:sp>
        <p:nvSpPr>
          <p:cNvPr id="3" name="Content Placeholder 2"/>
          <p:cNvSpPr>
            <a:spLocks noGrp="1"/>
          </p:cNvSpPr>
          <p:nvPr>
            <p:ph idx="1"/>
          </p:nvPr>
        </p:nvSpPr>
        <p:spPr>
          <a:xfrm>
            <a:off x="1217131" y="1968951"/>
            <a:ext cx="6520780" cy="4525963"/>
          </a:xfrm>
        </p:spPr>
        <p:txBody>
          <a:bodyPr>
            <a:normAutofit/>
          </a:bodyPr>
          <a:lstStyle/>
          <a:p>
            <a:pPr marL="0" indent="0">
              <a:buNone/>
            </a:pPr>
            <a:r>
              <a:rPr lang="en-US" b="1" dirty="0"/>
              <a:t>Consider an argument that:</a:t>
            </a:r>
          </a:p>
          <a:p>
            <a:pPr marL="0" indent="0">
              <a:buNone/>
            </a:pPr>
            <a:endParaRPr lang="en-US" sz="800" dirty="0"/>
          </a:p>
          <a:p>
            <a:r>
              <a:rPr lang="en-US" sz="2700" dirty="0"/>
              <a:t>Can be support with </a:t>
            </a:r>
            <a:r>
              <a:rPr lang="en-US" sz="2700" b="1" dirty="0">
                <a:solidFill>
                  <a:srgbClr val="0E6D03"/>
                </a:solidFill>
              </a:rPr>
              <a:t>factual evidence</a:t>
            </a:r>
          </a:p>
          <a:p>
            <a:endParaRPr lang="en-US" sz="500" dirty="0"/>
          </a:p>
          <a:p>
            <a:r>
              <a:rPr lang="en-US" sz="2700" dirty="0"/>
              <a:t>Is </a:t>
            </a:r>
            <a:r>
              <a:rPr lang="en-US" sz="2700" b="1" dirty="0">
                <a:solidFill>
                  <a:srgbClr val="0E6D03"/>
                </a:solidFill>
              </a:rPr>
              <a:t>specific</a:t>
            </a:r>
            <a:r>
              <a:rPr lang="en-US" sz="2700" dirty="0">
                <a:solidFill>
                  <a:srgbClr val="0E6D03"/>
                </a:solidFill>
              </a:rPr>
              <a:t> </a:t>
            </a:r>
            <a:r>
              <a:rPr lang="en-US" sz="2700" dirty="0"/>
              <a:t>enough to hold a focus</a:t>
            </a:r>
          </a:p>
          <a:p>
            <a:endParaRPr lang="en-US" sz="500" dirty="0"/>
          </a:p>
          <a:p>
            <a:r>
              <a:rPr lang="en-US" sz="2700" dirty="0"/>
              <a:t>Has </a:t>
            </a:r>
            <a:r>
              <a:rPr lang="en-US" sz="2700" b="1" dirty="0">
                <a:solidFill>
                  <a:srgbClr val="0E6D03"/>
                </a:solidFill>
              </a:rPr>
              <a:t>multiple perspectives </a:t>
            </a:r>
            <a:r>
              <a:rPr lang="en-US" sz="2700" dirty="0"/>
              <a:t>and </a:t>
            </a:r>
            <a:r>
              <a:rPr lang="en-US" sz="2700" b="1" dirty="0">
                <a:solidFill>
                  <a:srgbClr val="0E6D03"/>
                </a:solidFill>
              </a:rPr>
              <a:t>stances</a:t>
            </a:r>
          </a:p>
          <a:p>
            <a:endParaRPr lang="en-US" sz="500" dirty="0"/>
          </a:p>
          <a:p>
            <a:r>
              <a:rPr lang="en-US" sz="2700" dirty="0"/>
              <a:t>You are </a:t>
            </a:r>
            <a:r>
              <a:rPr lang="en-US" sz="2700" b="1" dirty="0">
                <a:solidFill>
                  <a:srgbClr val="0E6D03"/>
                </a:solidFill>
              </a:rPr>
              <a:t>passionate</a:t>
            </a:r>
            <a:r>
              <a:rPr lang="en-US" sz="2700" dirty="0"/>
              <a:t> about</a:t>
            </a:r>
          </a:p>
          <a:p>
            <a:endParaRPr lang="en-US" sz="2700" dirty="0"/>
          </a:p>
          <a:p>
            <a:endParaRPr lang="en-US" dirty="0"/>
          </a:p>
          <a:p>
            <a:endParaRPr lang="en-US" dirty="0"/>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157374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Elements of a Convincing Argument</a:t>
            </a:r>
          </a:p>
        </p:txBody>
      </p:sp>
      <p:sp>
        <p:nvSpPr>
          <p:cNvPr id="3" name="Content Placeholder 2"/>
          <p:cNvSpPr>
            <a:spLocks noGrp="1"/>
          </p:cNvSpPr>
          <p:nvPr>
            <p:ph idx="1"/>
          </p:nvPr>
        </p:nvSpPr>
        <p:spPr>
          <a:xfrm>
            <a:off x="362425" y="1762540"/>
            <a:ext cx="8652129" cy="4845442"/>
          </a:xfrm>
        </p:spPr>
        <p:txBody>
          <a:bodyPr>
            <a:noAutofit/>
          </a:bodyPr>
          <a:lstStyle/>
          <a:p>
            <a:r>
              <a:rPr lang="en-US" sz="2000" dirty="0"/>
              <a:t>Authoritative voice, “</a:t>
            </a:r>
            <a:r>
              <a:rPr lang="en-US" sz="2000" b="1" dirty="0">
                <a:solidFill>
                  <a:srgbClr val="0E6D03"/>
                </a:solidFill>
              </a:rPr>
              <a:t>Ethos</a:t>
            </a:r>
            <a:r>
              <a:rPr lang="en-US" sz="2000" dirty="0"/>
              <a:t>”</a:t>
            </a:r>
          </a:p>
          <a:p>
            <a:pPr lvl="1"/>
            <a:r>
              <a:rPr lang="en-US" sz="2000" dirty="0"/>
              <a:t>What makes you a qualified writer on the topic? </a:t>
            </a:r>
          </a:p>
          <a:p>
            <a:pPr lvl="1"/>
            <a:r>
              <a:rPr lang="en-US" sz="2000" dirty="0"/>
              <a:t>Draw from expertise of other credible theorists, or may draw from personal experience</a:t>
            </a:r>
          </a:p>
          <a:p>
            <a:r>
              <a:rPr lang="en-US" sz="2000" dirty="0"/>
              <a:t>Appeal to reason, “</a:t>
            </a:r>
            <a:r>
              <a:rPr lang="en-US" sz="2000" b="1" dirty="0">
                <a:solidFill>
                  <a:srgbClr val="0E6D03"/>
                </a:solidFill>
              </a:rPr>
              <a:t>Logos</a:t>
            </a:r>
            <a:r>
              <a:rPr lang="en-US" sz="2000" dirty="0"/>
              <a:t>”</a:t>
            </a:r>
          </a:p>
          <a:p>
            <a:pPr lvl="1"/>
            <a:r>
              <a:rPr lang="en-US" sz="2000" dirty="0"/>
              <a:t>Where logical statements come into play</a:t>
            </a:r>
          </a:p>
          <a:p>
            <a:pPr lvl="1"/>
            <a:r>
              <a:rPr lang="en-US" sz="2000" dirty="0"/>
              <a:t>The reader is lead to agree with you because conclusions/implications follow reasonably from premises</a:t>
            </a:r>
          </a:p>
          <a:p>
            <a:r>
              <a:rPr lang="en-US" sz="2000" dirty="0"/>
              <a:t>Appeal to audience, “</a:t>
            </a:r>
            <a:r>
              <a:rPr lang="en-US" sz="2000" b="1" dirty="0">
                <a:solidFill>
                  <a:srgbClr val="0E6D03"/>
                </a:solidFill>
              </a:rPr>
              <a:t>Pathos</a:t>
            </a:r>
            <a:r>
              <a:rPr lang="en-US" sz="2000" dirty="0"/>
              <a:t>”</a:t>
            </a:r>
          </a:p>
          <a:p>
            <a:pPr lvl="1"/>
            <a:r>
              <a:rPr lang="en-US" sz="2000" dirty="0"/>
              <a:t>Often misunderstood as a purely emotional appeal, but is really a method of finding common ground with the reader</a:t>
            </a:r>
          </a:p>
          <a:p>
            <a:pPr lvl="1"/>
            <a:r>
              <a:rPr lang="en-US" sz="2000" dirty="0"/>
              <a:t>Ex: the writer can appeal to ethical, humanist ideals, assuming the audience is a generally ethical crowd </a:t>
            </a:r>
          </a:p>
          <a:p>
            <a:endParaRPr lang="en-US" sz="2200" dirty="0"/>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312333" y="93631"/>
            <a:ext cx="6519334" cy="6355997"/>
          </a:xfrm>
          <a:prstGeom prst="rect">
            <a:avLst/>
          </a:prstGeom>
        </p:spPr>
      </p:pic>
    </p:spTree>
    <p:extLst>
      <p:ext uri="{BB962C8B-B14F-4D97-AF65-F5344CB8AC3E}">
        <p14:creationId xmlns:p14="http://schemas.microsoft.com/office/powerpoint/2010/main" val="57260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Examples</a:t>
            </a:r>
          </a:p>
        </p:txBody>
      </p:sp>
      <p:sp>
        <p:nvSpPr>
          <p:cNvPr id="3" name="Content Placeholder 2"/>
          <p:cNvSpPr>
            <a:spLocks noGrp="1"/>
          </p:cNvSpPr>
          <p:nvPr>
            <p:ph idx="1"/>
          </p:nvPr>
        </p:nvSpPr>
        <p:spPr>
          <a:xfrm>
            <a:off x="457200" y="1600200"/>
            <a:ext cx="8559478" cy="4905021"/>
          </a:xfrm>
        </p:spPr>
        <p:txBody>
          <a:bodyPr>
            <a:normAutofit fontScale="92500" lnSpcReduction="20000"/>
          </a:bodyPr>
          <a:lstStyle/>
          <a:p>
            <a:pPr marL="0" indent="0">
              <a:buNone/>
            </a:pPr>
            <a:r>
              <a:rPr lang="en-US" b="1" dirty="0">
                <a:solidFill>
                  <a:srgbClr val="0E6D03"/>
                </a:solidFill>
              </a:rPr>
              <a:t>Ethos</a:t>
            </a:r>
            <a:endParaRPr lang="en-US" dirty="0"/>
          </a:p>
          <a:p>
            <a:pPr marL="0" indent="0">
              <a:buNone/>
            </a:pPr>
            <a:r>
              <a:rPr lang="en-US" dirty="0"/>
              <a:t>“You know me - I've taught Sunday School at your church for years, babysat your children, and served as a playground director for many summers - so you know I can run your preschool.”</a:t>
            </a:r>
            <a:endParaRPr lang="en-US" b="1" dirty="0">
              <a:solidFill>
                <a:srgbClr val="0E6D03"/>
              </a:solidFill>
            </a:endParaRPr>
          </a:p>
          <a:p>
            <a:pPr marL="0" indent="0">
              <a:buNone/>
            </a:pPr>
            <a:endParaRPr lang="en-US" sz="1800" dirty="0"/>
          </a:p>
          <a:p>
            <a:pPr marL="0" indent="0">
              <a:buNone/>
            </a:pPr>
            <a:r>
              <a:rPr lang="en-US" b="1" dirty="0">
                <a:solidFill>
                  <a:srgbClr val="0E6D03"/>
                </a:solidFill>
              </a:rPr>
              <a:t>Pathos</a:t>
            </a:r>
          </a:p>
          <a:p>
            <a:pPr marL="0" indent="0">
              <a:buNone/>
            </a:pPr>
            <a:r>
              <a:rPr lang="en-US" dirty="0"/>
              <a:t>“After years of this type of disrespect from your boss, countless hours wasted, birthdays missed… it's time that you took a stand.”</a:t>
            </a:r>
          </a:p>
          <a:p>
            <a:pPr marL="0" indent="0">
              <a:buNone/>
            </a:pPr>
            <a:endParaRPr lang="en-US" sz="1800" dirty="0"/>
          </a:p>
          <a:p>
            <a:pPr marL="0" indent="0">
              <a:buNone/>
            </a:pPr>
            <a:r>
              <a:rPr lang="en-US" b="1" dirty="0">
                <a:solidFill>
                  <a:srgbClr val="0E6D03"/>
                </a:solidFill>
              </a:rPr>
              <a:t>Logos</a:t>
            </a:r>
          </a:p>
          <a:p>
            <a:pPr marL="0" indent="0">
              <a:buNone/>
            </a:pPr>
            <a:r>
              <a:rPr lang="en-US" dirty="0"/>
              <a:t>“More than one hundred peer-reviewed studies have been conducted over the past decade, and none of them suggests that this is an effective treatment for hair loss.”</a:t>
            </a:r>
          </a:p>
        </p:txBody>
      </p:sp>
      <p:pic>
        <p:nvPicPr>
          <p:cNvPr id="4" name="Picture 3"/>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198512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a Thesis Statement</a:t>
            </a:r>
          </a:p>
        </p:txBody>
      </p:sp>
      <p:sp>
        <p:nvSpPr>
          <p:cNvPr id="3" name="Content Placeholder 2"/>
          <p:cNvSpPr>
            <a:spLocks noGrp="1"/>
          </p:cNvSpPr>
          <p:nvPr>
            <p:ph idx="1"/>
          </p:nvPr>
        </p:nvSpPr>
        <p:spPr/>
        <p:txBody>
          <a:bodyPr>
            <a:normAutofit/>
          </a:bodyPr>
          <a:lstStyle/>
          <a:p>
            <a:pPr marL="0" indent="0">
              <a:buNone/>
            </a:pPr>
            <a:r>
              <a:rPr lang="en-US" b="1" dirty="0"/>
              <a:t>A thesis is not:</a:t>
            </a:r>
          </a:p>
          <a:p>
            <a:r>
              <a:rPr lang="en-US" dirty="0"/>
              <a:t>A title</a:t>
            </a:r>
          </a:p>
          <a:p>
            <a:r>
              <a:rPr lang="en-US" dirty="0"/>
              <a:t>An announcement of the subject </a:t>
            </a:r>
          </a:p>
          <a:p>
            <a:r>
              <a:rPr lang="en-US" dirty="0"/>
              <a:t>A statement or absolute fact</a:t>
            </a:r>
          </a:p>
          <a:p>
            <a:endParaRPr lang="en-US" dirty="0"/>
          </a:p>
          <a:p>
            <a:pPr marL="0" indent="0">
              <a:buNone/>
            </a:pPr>
            <a:r>
              <a:rPr lang="en-US" dirty="0"/>
              <a:t>The </a:t>
            </a:r>
            <a:r>
              <a:rPr lang="en-US" i="1" dirty="0"/>
              <a:t>MLA Handbook or Writer of Research Papers</a:t>
            </a:r>
            <a:r>
              <a:rPr lang="en-US" dirty="0"/>
              <a:t>, 7</a:t>
            </a:r>
            <a:r>
              <a:rPr lang="en-US" baseline="30000" dirty="0"/>
              <a:t>th</a:t>
            </a:r>
            <a:r>
              <a:rPr lang="en-US" dirty="0"/>
              <a:t> ed. defines a thesis statement as “a single sentence that formulates both your topic and your point of view.”</a:t>
            </a:r>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377718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a Thesis Statement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38484337"/>
              </p:ext>
            </p:extLst>
          </p:nvPr>
        </p:nvGraphicFramePr>
        <p:xfrm>
          <a:off x="0" y="2803275"/>
          <a:ext cx="9270122" cy="2225040"/>
        </p:xfrm>
        <a:graphic>
          <a:graphicData uri="http://schemas.openxmlformats.org/drawingml/2006/table">
            <a:tbl>
              <a:tblPr firstRow="1" bandRow="1">
                <a:tableStyleId>{2D5ABB26-0587-4C30-8999-92F81FD0307C}</a:tableStyleId>
              </a:tblPr>
              <a:tblGrid>
                <a:gridCol w="2017376">
                  <a:extLst>
                    <a:ext uri="{9D8B030D-6E8A-4147-A177-3AD203B41FA5}">
                      <a16:colId xmlns:a16="http://schemas.microsoft.com/office/drawing/2014/main" val="20000"/>
                    </a:ext>
                  </a:extLst>
                </a:gridCol>
                <a:gridCol w="7252746">
                  <a:extLst>
                    <a:ext uri="{9D8B030D-6E8A-4147-A177-3AD203B41FA5}">
                      <a16:colId xmlns:a16="http://schemas.microsoft.com/office/drawing/2014/main" val="20001"/>
                    </a:ext>
                  </a:extLst>
                </a:gridCol>
              </a:tblGrid>
              <a:tr h="30989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b="0" u="sng" dirty="0">
                          <a:solidFill>
                            <a:schemeClr val="accent2">
                              <a:lumMod val="75000"/>
                            </a:schemeClr>
                          </a:solidFill>
                        </a:rPr>
                        <a:t>Disjointed</a:t>
                      </a:r>
                      <a:r>
                        <a:rPr lang="en-US" sz="2800" b="0" u="none" dirty="0"/>
                        <a:t>:</a:t>
                      </a:r>
                      <a:endParaRPr lang="en-US" sz="2800" b="0" u="sng"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dirty="0"/>
                        <a:t>“Detective stories are not a high form of literature, but people have always been fascinated by them, and many fine writers have experimented with them.”</a:t>
                      </a:r>
                    </a:p>
                    <a:p>
                      <a:pPr algn="ctr"/>
                      <a:endParaRPr lang="en-US" sz="2800" b="1" u="sng" dirty="0"/>
                    </a:p>
                  </a:txBody>
                  <a:tcPr/>
                </a:tc>
                <a:extLst>
                  <a:ext uri="{0D108BD9-81ED-4DB2-BD59-A6C34878D82A}">
                    <a16:rowId xmlns:a16="http://schemas.microsoft.com/office/drawing/2014/main" val="10000"/>
                  </a:ext>
                </a:extLst>
              </a:tr>
            </a:tbl>
          </a:graphicData>
        </a:graphic>
      </p:graphicFrame>
      <p:sp>
        <p:nvSpPr>
          <p:cNvPr id="9" name="TextBox 8"/>
          <p:cNvSpPr txBox="1"/>
          <p:nvPr/>
        </p:nvSpPr>
        <p:spPr>
          <a:xfrm>
            <a:off x="457200" y="1755461"/>
            <a:ext cx="5425908" cy="523220"/>
          </a:xfrm>
          <a:prstGeom prst="rect">
            <a:avLst/>
          </a:prstGeom>
          <a:noFill/>
        </p:spPr>
        <p:txBody>
          <a:bodyPr wrap="square" rtlCol="0">
            <a:spAutoFit/>
          </a:bodyPr>
          <a:lstStyle/>
          <a:p>
            <a:r>
              <a:rPr lang="en-US" sz="2800" b="1" dirty="0"/>
              <a:t>A good thesis statement is </a:t>
            </a:r>
            <a:r>
              <a:rPr lang="en-US" sz="2800" b="1" dirty="0">
                <a:solidFill>
                  <a:srgbClr val="0E6D03"/>
                </a:solidFill>
              </a:rPr>
              <a:t>unified</a:t>
            </a:r>
            <a:r>
              <a:rPr lang="en-US" sz="2800" b="1" dirty="0"/>
              <a:t>:</a:t>
            </a:r>
          </a:p>
        </p:txBody>
      </p:sp>
      <p:graphicFrame>
        <p:nvGraphicFramePr>
          <p:cNvPr id="11" name="Table 10"/>
          <p:cNvGraphicFramePr>
            <a:graphicFrameLocks noGrp="1"/>
          </p:cNvGraphicFramePr>
          <p:nvPr>
            <p:extLst>
              <p:ext uri="{D42A27DB-BD31-4B8C-83A1-F6EECF244321}">
                <p14:modId xmlns:p14="http://schemas.microsoft.com/office/powerpoint/2010/main" val="1605564601"/>
              </p:ext>
            </p:extLst>
          </p:nvPr>
        </p:nvGraphicFramePr>
        <p:xfrm>
          <a:off x="441664" y="5133209"/>
          <a:ext cx="8229600" cy="1222578"/>
        </p:xfrm>
        <a:graphic>
          <a:graphicData uri="http://schemas.openxmlformats.org/drawingml/2006/table">
            <a:tbl>
              <a:tblPr firstRow="1" bandRow="1">
                <a:tableStyleId>{2D5ABB26-0587-4C30-8999-92F81FD0307C}</a:tableStyleId>
              </a:tblPr>
              <a:tblGrid>
                <a:gridCol w="1790936">
                  <a:extLst>
                    <a:ext uri="{9D8B030D-6E8A-4147-A177-3AD203B41FA5}">
                      <a16:colId xmlns:a16="http://schemas.microsoft.com/office/drawing/2014/main" val="20000"/>
                    </a:ext>
                  </a:extLst>
                </a:gridCol>
                <a:gridCol w="6438664">
                  <a:extLst>
                    <a:ext uri="{9D8B030D-6E8A-4147-A177-3AD203B41FA5}">
                      <a16:colId xmlns:a16="http://schemas.microsoft.com/office/drawing/2014/main" val="20001"/>
                    </a:ext>
                  </a:extLst>
                </a:gridCol>
              </a:tblGrid>
              <a:tr h="1222578">
                <a:tc>
                  <a:txBody>
                    <a:bodyPr/>
                    <a:lstStyle/>
                    <a:p>
                      <a:r>
                        <a:rPr lang="en-US" sz="2800" b="0" u="sng" dirty="0">
                          <a:solidFill>
                            <a:srgbClr val="0E6D03"/>
                          </a:solidFill>
                        </a:rPr>
                        <a:t>Concise</a:t>
                      </a:r>
                      <a:r>
                        <a:rPr lang="en-US" sz="2800" b="0" u="none" dirty="0">
                          <a:solidFill>
                            <a:srgbClr val="0E6D03"/>
                          </a:solidFill>
                        </a:rPr>
                        <a:t>:</a:t>
                      </a:r>
                      <a:endParaRPr lang="en-US" sz="2800" b="0" dirty="0">
                        <a:solidFill>
                          <a:srgbClr val="0E6D03"/>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dirty="0"/>
                        <a:t>“Detectives</a:t>
                      </a:r>
                      <a:r>
                        <a:rPr lang="en-US" sz="2800" baseline="0" dirty="0"/>
                        <a:t> stories appeal to the basic human desire for thrills.” </a:t>
                      </a:r>
                      <a:endParaRPr lang="en-US" sz="2800" dirty="0"/>
                    </a:p>
                  </a:txBody>
                  <a:tcPr/>
                </a:tc>
                <a:extLst>
                  <a:ext uri="{0D108BD9-81ED-4DB2-BD59-A6C34878D82A}">
                    <a16:rowId xmlns:a16="http://schemas.microsoft.com/office/drawing/2014/main" val="10000"/>
                  </a:ext>
                </a:extLst>
              </a:tr>
            </a:tbl>
          </a:graphicData>
        </a:graphic>
      </p:graphicFrame>
      <p:pic>
        <p:nvPicPr>
          <p:cNvPr id="13" name="Picture 12"/>
          <p:cNvPicPr/>
          <p:nvPr/>
        </p:nvPicPr>
        <p:blipFill>
          <a:blip r:embed="rId2">
            <a:alphaModFix amt="5000"/>
            <a:extLst>
              <a:ext uri="{28A0092B-C50C-407E-A947-70E740481C1C}">
                <a14:useLocalDpi xmlns:a14="http://schemas.microsoft.com/office/drawing/2010/main" val="0"/>
              </a:ext>
            </a:extLst>
          </a:blip>
          <a:stretch>
            <a:fillRect/>
          </a:stretch>
        </p:blipFill>
        <p:spPr>
          <a:xfrm>
            <a:off x="1296797" y="-105104"/>
            <a:ext cx="6519334" cy="6355997"/>
          </a:xfrm>
          <a:prstGeom prst="rect">
            <a:avLst/>
          </a:prstGeom>
        </p:spPr>
      </p:pic>
    </p:spTree>
    <p:extLst>
      <p:ext uri="{BB962C8B-B14F-4D97-AF65-F5344CB8AC3E}">
        <p14:creationId xmlns:p14="http://schemas.microsoft.com/office/powerpoint/2010/main" val="143893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a Thesis Statement</a:t>
            </a:r>
          </a:p>
        </p:txBody>
      </p:sp>
      <p:sp>
        <p:nvSpPr>
          <p:cNvPr id="3" name="Content Placeholder 2"/>
          <p:cNvSpPr>
            <a:spLocks noGrp="1"/>
          </p:cNvSpPr>
          <p:nvPr>
            <p:ph idx="1"/>
          </p:nvPr>
        </p:nvSpPr>
        <p:spPr>
          <a:xfrm>
            <a:off x="238226" y="1534432"/>
            <a:ext cx="5323720" cy="1013067"/>
          </a:xfrm>
        </p:spPr>
        <p:txBody>
          <a:bodyPr>
            <a:normAutofit fontScale="92500"/>
          </a:bodyPr>
          <a:lstStyle/>
          <a:p>
            <a:pPr marL="0" indent="0">
              <a:buNone/>
            </a:pPr>
            <a:r>
              <a:rPr lang="en-US" sz="2500" b="1" dirty="0"/>
              <a:t>Try to be as specific as possible </a:t>
            </a:r>
            <a:br>
              <a:rPr lang="en-US" sz="2500" b="1" dirty="0"/>
            </a:br>
            <a:r>
              <a:rPr lang="en-US" sz="2500" b="1" dirty="0"/>
              <a:t>without providing too much detail:</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164441969"/>
              </p:ext>
            </p:extLst>
          </p:nvPr>
        </p:nvGraphicFramePr>
        <p:xfrm>
          <a:off x="340414" y="2446134"/>
          <a:ext cx="10132557" cy="682566"/>
        </p:xfrm>
        <a:graphic>
          <a:graphicData uri="http://schemas.openxmlformats.org/drawingml/2006/table">
            <a:tbl>
              <a:tblPr firstRow="1" bandRow="1">
                <a:tableStyleId>{2D5ABB26-0587-4C30-8999-92F81FD0307C}</a:tableStyleId>
              </a:tblPr>
              <a:tblGrid>
                <a:gridCol w="1457559">
                  <a:extLst>
                    <a:ext uri="{9D8B030D-6E8A-4147-A177-3AD203B41FA5}">
                      <a16:colId xmlns:a16="http://schemas.microsoft.com/office/drawing/2014/main" val="20000"/>
                    </a:ext>
                  </a:extLst>
                </a:gridCol>
                <a:gridCol w="8674998">
                  <a:extLst>
                    <a:ext uri="{9D8B030D-6E8A-4147-A177-3AD203B41FA5}">
                      <a16:colId xmlns:a16="http://schemas.microsoft.com/office/drawing/2014/main" val="20001"/>
                    </a:ext>
                  </a:extLst>
                </a:gridCol>
              </a:tblGrid>
              <a:tr h="682566">
                <a:tc>
                  <a:txBody>
                    <a:bodyPr/>
                    <a:lstStyle/>
                    <a:p>
                      <a:pPr algn="l"/>
                      <a:r>
                        <a:rPr lang="en-US" sz="2600" u="sng" baseline="0" dirty="0">
                          <a:solidFill>
                            <a:schemeClr val="accent2">
                              <a:lumMod val="75000"/>
                            </a:schemeClr>
                          </a:solidFill>
                        </a:rPr>
                        <a:t>Vague</a:t>
                      </a:r>
                      <a:r>
                        <a:rPr lang="en-US" sz="2600" u="none" baseline="0" dirty="0">
                          <a:solidFill>
                            <a:schemeClr val="accent2">
                              <a:lumMod val="75000"/>
                            </a:schemeClr>
                          </a:solidFill>
                        </a:rPr>
                        <a:t>:</a:t>
                      </a:r>
                      <a:endParaRPr lang="en-US" sz="2600" b="1" u="sng" dirty="0">
                        <a:solidFill>
                          <a:schemeClr val="accent2">
                            <a:lumMod val="75000"/>
                          </a:schemeClr>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600" dirty="0"/>
                        <a:t>“James</a:t>
                      </a:r>
                      <a:r>
                        <a:rPr lang="en-US" sz="2600" baseline="0" dirty="0"/>
                        <a:t> Joyce’s Ulysses is very good.”</a:t>
                      </a:r>
                      <a:endParaRPr lang="en-US" sz="2600" dirty="0"/>
                    </a:p>
                  </a:txBody>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235456582"/>
              </p:ext>
            </p:extLst>
          </p:nvPr>
        </p:nvGraphicFramePr>
        <p:xfrm>
          <a:off x="340414" y="4266532"/>
          <a:ext cx="8593736" cy="2865120"/>
        </p:xfrm>
        <a:graphic>
          <a:graphicData uri="http://schemas.openxmlformats.org/drawingml/2006/table">
            <a:tbl>
              <a:tblPr firstRow="1" bandRow="1">
                <a:tableStyleId>{2D5ABB26-0587-4C30-8999-92F81FD0307C}</a:tableStyleId>
              </a:tblPr>
              <a:tblGrid>
                <a:gridCol w="1236201">
                  <a:extLst>
                    <a:ext uri="{9D8B030D-6E8A-4147-A177-3AD203B41FA5}">
                      <a16:colId xmlns:a16="http://schemas.microsoft.com/office/drawing/2014/main" val="20000"/>
                    </a:ext>
                  </a:extLst>
                </a:gridCol>
                <a:gridCol w="7357535">
                  <a:extLst>
                    <a:ext uri="{9D8B030D-6E8A-4147-A177-3AD203B41FA5}">
                      <a16:colId xmlns:a16="http://schemas.microsoft.com/office/drawing/2014/main" val="20001"/>
                    </a:ext>
                  </a:extLst>
                </a:gridCol>
              </a:tblGrid>
              <a:tr h="2177062">
                <a:tc>
                  <a:txBody>
                    <a:bodyPr/>
                    <a:lstStyle/>
                    <a:p>
                      <a:r>
                        <a:rPr lang="en-US" sz="2600" u="sng" dirty="0">
                          <a:solidFill>
                            <a:srgbClr val="0E6D03"/>
                          </a:solidFill>
                        </a:rPr>
                        <a:t>Best</a:t>
                      </a:r>
                      <a:r>
                        <a:rPr lang="en-US" sz="2600" u="none" dirty="0">
                          <a:solidFill>
                            <a:srgbClr val="0E6D03"/>
                          </a:solidFill>
                        </a:rPr>
                        <a:t>:</a:t>
                      </a:r>
                      <a:endParaRPr lang="en-US" sz="2600" u="sng" dirty="0">
                        <a:solidFill>
                          <a:srgbClr val="0E6D03"/>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600" dirty="0"/>
                        <a:t>“James</a:t>
                      </a:r>
                      <a:r>
                        <a:rPr lang="en-US" sz="2600" baseline="0" dirty="0"/>
                        <a:t> Joyce’s Ulysses helped create a new way for writers to deal with the unconscious by utilizing the findings of Freudian Psychology and introducing the techniques of literary stream-of-consciousness.”</a:t>
                      </a:r>
                      <a:endParaRPr lang="en-US" sz="2600" dirty="0"/>
                    </a:p>
                    <a:p>
                      <a:endParaRPr lang="en-US" sz="2600" dirty="0"/>
                    </a:p>
                  </a:txBody>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640619685"/>
              </p:ext>
            </p:extLst>
          </p:nvPr>
        </p:nvGraphicFramePr>
        <p:xfrm>
          <a:off x="340414" y="2986372"/>
          <a:ext cx="8593736" cy="1280160"/>
        </p:xfrm>
        <a:graphic>
          <a:graphicData uri="http://schemas.openxmlformats.org/drawingml/2006/table">
            <a:tbl>
              <a:tblPr firstRow="1" bandRow="1">
                <a:tableStyleId>{2D5ABB26-0587-4C30-8999-92F81FD0307C}</a:tableStyleId>
              </a:tblPr>
              <a:tblGrid>
                <a:gridCol w="1236201">
                  <a:extLst>
                    <a:ext uri="{9D8B030D-6E8A-4147-A177-3AD203B41FA5}">
                      <a16:colId xmlns:a16="http://schemas.microsoft.com/office/drawing/2014/main" val="20000"/>
                    </a:ext>
                  </a:extLst>
                </a:gridCol>
                <a:gridCol w="7357535">
                  <a:extLst>
                    <a:ext uri="{9D8B030D-6E8A-4147-A177-3AD203B41FA5}">
                      <a16:colId xmlns:a16="http://schemas.microsoft.com/office/drawing/2014/main" val="20001"/>
                    </a:ext>
                  </a:extLst>
                </a:gridCol>
              </a:tblGrid>
              <a:tr h="1007349">
                <a:tc>
                  <a:txBody>
                    <a:bodyPr/>
                    <a:lstStyle/>
                    <a:p>
                      <a:r>
                        <a:rPr lang="en-US" sz="2600" u="sng" dirty="0">
                          <a:solidFill>
                            <a:schemeClr val="bg2">
                              <a:lumMod val="75000"/>
                            </a:schemeClr>
                          </a:solidFill>
                        </a:rPr>
                        <a:t>Better</a:t>
                      </a:r>
                      <a:r>
                        <a:rPr lang="en-US" sz="2600" u="none" dirty="0">
                          <a:solidFill>
                            <a:schemeClr val="bg2">
                              <a:lumMod val="75000"/>
                            </a:schemeClr>
                          </a:solidFill>
                        </a:rPr>
                        <a:t>:</a:t>
                      </a:r>
                      <a:endParaRPr lang="en-US" sz="2600" u="sng" dirty="0">
                        <a:solidFill>
                          <a:schemeClr val="bg2">
                            <a:lumMod val="75000"/>
                          </a:schemeClr>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600" dirty="0"/>
                        <a:t>“James</a:t>
                      </a:r>
                      <a:r>
                        <a:rPr lang="en-US" sz="2600" baseline="0" dirty="0"/>
                        <a:t> Joyce’s Ulysses helped create a new way for writers to deal with the unconscious.”</a:t>
                      </a:r>
                      <a:endParaRPr lang="en-US" sz="2600" dirty="0"/>
                    </a:p>
                  </a:txBody>
                  <a:tcPr/>
                </a:tc>
                <a:extLst>
                  <a:ext uri="{0D108BD9-81ED-4DB2-BD59-A6C34878D82A}">
                    <a16:rowId xmlns:a16="http://schemas.microsoft.com/office/drawing/2014/main" val="10000"/>
                  </a:ext>
                </a:extLst>
              </a:tr>
            </a:tbl>
          </a:graphicData>
        </a:graphic>
      </p:graphicFrame>
      <p:pic>
        <p:nvPicPr>
          <p:cNvPr id="9" name="Picture 8"/>
          <p:cNvPicPr/>
          <p:nvPr/>
        </p:nvPicPr>
        <p:blipFill>
          <a:blip r:embed="rId2">
            <a:alphaModFix amt="5000"/>
            <a:extLst>
              <a:ext uri="{28A0092B-C50C-407E-A947-70E740481C1C}">
                <a14:useLocalDpi xmlns:a14="http://schemas.microsoft.com/office/drawing/2010/main" val="0"/>
              </a:ext>
            </a:extLst>
          </a:blip>
          <a:stretch>
            <a:fillRect/>
          </a:stretch>
        </p:blipFill>
        <p:spPr>
          <a:xfrm>
            <a:off x="1218616" y="251001"/>
            <a:ext cx="6519334" cy="6355997"/>
          </a:xfrm>
          <a:prstGeom prst="rect">
            <a:avLst/>
          </a:prstGeom>
        </p:spPr>
      </p:pic>
    </p:spTree>
    <p:extLst>
      <p:ext uri="{BB962C8B-B14F-4D97-AF65-F5344CB8AC3E}">
        <p14:creationId xmlns:p14="http://schemas.microsoft.com/office/powerpoint/2010/main" val="87189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5276"/>
            <a:ext cx="8229600" cy="1143000"/>
          </a:xfrm>
        </p:spPr>
        <p:txBody>
          <a:bodyPr/>
          <a:lstStyle/>
          <a:p>
            <a:r>
              <a:rPr lang="en-US" dirty="0"/>
              <a:t>The </a:t>
            </a:r>
            <a:r>
              <a:rPr lang="en-US" dirty="0" err="1"/>
              <a:t>Tolumin</a:t>
            </a:r>
            <a:r>
              <a:rPr lang="en-US" dirty="0"/>
              <a:t> Method</a:t>
            </a:r>
          </a:p>
        </p:txBody>
      </p:sp>
      <p:sp>
        <p:nvSpPr>
          <p:cNvPr id="3" name="Content Placeholder 2"/>
          <p:cNvSpPr>
            <a:spLocks noGrp="1"/>
          </p:cNvSpPr>
          <p:nvPr>
            <p:ph idx="1"/>
          </p:nvPr>
        </p:nvSpPr>
        <p:spPr>
          <a:xfrm>
            <a:off x="264656" y="1979258"/>
            <a:ext cx="8847667" cy="4525963"/>
          </a:xfrm>
        </p:spPr>
        <p:txBody>
          <a:bodyPr>
            <a:noAutofit/>
          </a:bodyPr>
          <a:lstStyle/>
          <a:p>
            <a:pPr marL="0" indent="0">
              <a:buNone/>
            </a:pPr>
            <a:r>
              <a:rPr lang="en-US" sz="2000" b="1" dirty="0">
                <a:solidFill>
                  <a:srgbClr val="0E6D03"/>
                </a:solidFill>
              </a:rPr>
              <a:t>Claim: </a:t>
            </a:r>
            <a:r>
              <a:rPr lang="en-US" sz="2000" dirty="0"/>
              <a:t>Your thesis/argument topic</a:t>
            </a:r>
          </a:p>
          <a:p>
            <a:pPr marL="0" indent="0">
              <a:buNone/>
            </a:pPr>
            <a:r>
              <a:rPr lang="en-US" sz="2000" b="1" dirty="0">
                <a:solidFill>
                  <a:srgbClr val="0E6D03"/>
                </a:solidFill>
              </a:rPr>
              <a:t>Data: </a:t>
            </a:r>
            <a:r>
              <a:rPr lang="en-US" sz="2000" dirty="0"/>
              <a:t>Evidence and research that you will use to support your thesis</a:t>
            </a:r>
          </a:p>
          <a:p>
            <a:pPr marL="0" indent="0">
              <a:buNone/>
            </a:pPr>
            <a:r>
              <a:rPr lang="en-US" sz="2000" b="1" dirty="0">
                <a:solidFill>
                  <a:srgbClr val="0E6D03"/>
                </a:solidFill>
              </a:rPr>
              <a:t>Warrant/Bridge:</a:t>
            </a:r>
            <a:r>
              <a:rPr lang="en-US" sz="2000" dirty="0">
                <a:solidFill>
                  <a:srgbClr val="0E6D03"/>
                </a:solidFill>
              </a:rPr>
              <a:t> </a:t>
            </a:r>
            <a:r>
              <a:rPr lang="en-US" sz="2000" dirty="0"/>
              <a:t>Explanation of the data and how it supports your thesis; The underlying assumption that connects your data to your claim</a:t>
            </a:r>
          </a:p>
          <a:p>
            <a:pPr marL="0" indent="0">
              <a:buNone/>
            </a:pPr>
            <a:r>
              <a:rPr lang="en-US" sz="2000" b="1" dirty="0">
                <a:solidFill>
                  <a:srgbClr val="0E6D03"/>
                </a:solidFill>
              </a:rPr>
              <a:t>Backing/Foundation:</a:t>
            </a:r>
            <a:r>
              <a:rPr lang="en-US" sz="2000" dirty="0">
                <a:solidFill>
                  <a:srgbClr val="0E6D03"/>
                </a:solidFill>
              </a:rPr>
              <a:t> </a:t>
            </a:r>
            <a:r>
              <a:rPr lang="en-US" sz="2000" dirty="0"/>
              <a:t>Additional information that is necessary to support your warrant/bridge</a:t>
            </a:r>
          </a:p>
          <a:p>
            <a:pPr marL="0" indent="0">
              <a:buNone/>
            </a:pPr>
            <a:r>
              <a:rPr lang="en-US" sz="2000" b="1" dirty="0">
                <a:solidFill>
                  <a:srgbClr val="0E6D03"/>
                </a:solidFill>
              </a:rPr>
              <a:t>Counterargument: </a:t>
            </a:r>
            <a:r>
              <a:rPr lang="en-US" sz="2000" dirty="0"/>
              <a:t>An argument that disagrees with your thesis/argument</a:t>
            </a:r>
          </a:p>
          <a:p>
            <a:pPr marL="0" indent="0">
              <a:buNone/>
            </a:pPr>
            <a:r>
              <a:rPr lang="en-US" sz="2000" b="1" dirty="0">
                <a:solidFill>
                  <a:srgbClr val="0E6D03"/>
                </a:solidFill>
              </a:rPr>
              <a:t>Rebuttal:</a:t>
            </a:r>
            <a:r>
              <a:rPr lang="en-US" sz="2000" dirty="0">
                <a:solidFill>
                  <a:srgbClr val="0E6D03"/>
                </a:solidFill>
              </a:rPr>
              <a:t> </a:t>
            </a:r>
            <a:r>
              <a:rPr lang="en-US" sz="2000" dirty="0"/>
              <a:t>Explanation and evidence that disagrees with the counterargument</a:t>
            </a:r>
            <a:endParaRPr lang="en-US" sz="2000" b="1" dirty="0"/>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pic>
        <p:nvPicPr>
          <p:cNvPr id="6" name="Picture 5">
            <a:extLst>
              <a:ext uri="{FF2B5EF4-FFF2-40B4-BE49-F238E27FC236}">
                <a16:creationId xmlns:a16="http://schemas.microsoft.com/office/drawing/2014/main" id="{FF470CF7-3E9C-8D4A-9FF4-9F0627F2BA4B}"/>
              </a:ext>
            </a:extLst>
          </p:cNvPr>
          <p:cNvPicPr/>
          <p:nvPr/>
        </p:nvPicPr>
        <p:blipFill>
          <a:blip r:embed="rId2">
            <a:alphaModFix amt="5000"/>
            <a:extLst>
              <a:ext uri="{28A0092B-C50C-407E-A947-70E740481C1C}">
                <a14:useLocalDpi xmlns:a14="http://schemas.microsoft.com/office/drawing/2010/main" val="0"/>
              </a:ext>
            </a:extLst>
          </a:blip>
          <a:stretch>
            <a:fillRect/>
          </a:stretch>
        </p:blipFill>
        <p:spPr>
          <a:xfrm>
            <a:off x="1428823" y="295276"/>
            <a:ext cx="6519334" cy="6355997"/>
          </a:xfrm>
          <a:prstGeom prst="rect">
            <a:avLst/>
          </a:prstGeom>
        </p:spPr>
      </p:pic>
    </p:spTree>
    <p:extLst>
      <p:ext uri="{BB962C8B-B14F-4D97-AF65-F5344CB8AC3E}">
        <p14:creationId xmlns:p14="http://schemas.microsoft.com/office/powerpoint/2010/main" val="49356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Incorporating Sources </a:t>
            </a:r>
            <a:br>
              <a:rPr lang="en-US" dirty="0"/>
            </a:br>
            <a:r>
              <a:rPr lang="en-US" dirty="0"/>
              <a:t>Through the </a:t>
            </a:r>
            <a:r>
              <a:rPr lang="en-US" dirty="0" err="1"/>
              <a:t>Tolumin</a:t>
            </a:r>
            <a:r>
              <a:rPr lang="en-US" dirty="0"/>
              <a:t> Method</a:t>
            </a:r>
          </a:p>
        </p:txBody>
      </p:sp>
      <p:sp>
        <p:nvSpPr>
          <p:cNvPr id="3" name="Content Placeholder 2"/>
          <p:cNvSpPr>
            <a:spLocks noGrp="1"/>
          </p:cNvSpPr>
          <p:nvPr>
            <p:ph idx="1"/>
          </p:nvPr>
        </p:nvSpPr>
        <p:spPr>
          <a:xfrm>
            <a:off x="361372" y="1600200"/>
            <a:ext cx="8325428" cy="4966135"/>
          </a:xfrm>
        </p:spPr>
        <p:txBody>
          <a:bodyPr>
            <a:normAutofit lnSpcReduction="10000"/>
          </a:bodyPr>
          <a:lstStyle/>
          <a:p>
            <a:pPr marL="0" indent="0">
              <a:buNone/>
            </a:pPr>
            <a:r>
              <a:rPr lang="en-US" b="1" dirty="0">
                <a:solidFill>
                  <a:srgbClr val="0E6D03"/>
                </a:solidFill>
              </a:rPr>
              <a:t>Claim:</a:t>
            </a:r>
            <a:r>
              <a:rPr lang="en-US" dirty="0"/>
              <a:t> Hybrid cars are an effective strategy to fight pollution.</a:t>
            </a:r>
          </a:p>
          <a:p>
            <a:pPr marL="0" indent="0">
              <a:buNone/>
            </a:pPr>
            <a:r>
              <a:rPr lang="en-US" b="1" dirty="0">
                <a:solidFill>
                  <a:srgbClr val="0E6D03"/>
                </a:solidFill>
              </a:rPr>
              <a:t>Data 1:</a:t>
            </a:r>
            <a:r>
              <a:rPr lang="en-US" dirty="0">
                <a:solidFill>
                  <a:srgbClr val="0E6D03"/>
                </a:solidFill>
              </a:rPr>
              <a:t> </a:t>
            </a:r>
            <a:r>
              <a:rPr lang="en-US" dirty="0"/>
              <a:t>Driving a private car is a typical citizen’s most air polluting activity.</a:t>
            </a:r>
          </a:p>
          <a:p>
            <a:pPr marL="0" indent="0">
              <a:buNone/>
            </a:pPr>
            <a:r>
              <a:rPr lang="en-US" b="1" dirty="0">
                <a:solidFill>
                  <a:srgbClr val="0E6D03"/>
                </a:solidFill>
              </a:rPr>
              <a:t>Warrant 1:</a:t>
            </a:r>
            <a:r>
              <a:rPr lang="en-US" b="1" dirty="0"/>
              <a:t> </a:t>
            </a:r>
            <a:r>
              <a:rPr lang="en-US" dirty="0"/>
              <a:t>Because cars are the largest source of private, as opposed to industry produced, air pollution, switching to hybrid cars should have an impact on fighting pollution.</a:t>
            </a:r>
          </a:p>
          <a:p>
            <a:pPr marL="0" indent="0">
              <a:buNone/>
            </a:pPr>
            <a:r>
              <a:rPr lang="en-US" b="1" dirty="0">
                <a:solidFill>
                  <a:srgbClr val="0E6D03"/>
                </a:solidFill>
              </a:rPr>
              <a:t>Data 2:</a:t>
            </a:r>
            <a:r>
              <a:rPr lang="en-US" dirty="0"/>
              <a:t> Each vehicle produced is going to stay n the road for roughly 12 to 15 years.</a:t>
            </a:r>
          </a:p>
          <a:p>
            <a:pPr marL="0" indent="0">
              <a:buNone/>
            </a:pPr>
            <a:r>
              <a:rPr lang="en-US" b="1" dirty="0">
                <a:solidFill>
                  <a:srgbClr val="0E6D03"/>
                </a:solidFill>
              </a:rPr>
              <a:t>Warrant 2:</a:t>
            </a:r>
            <a:r>
              <a:rPr lang="en-US" dirty="0">
                <a:solidFill>
                  <a:srgbClr val="0E6D03"/>
                </a:solidFill>
              </a:rPr>
              <a:t> </a:t>
            </a:r>
            <a:r>
              <a:rPr lang="en-US" dirty="0"/>
              <a:t>Cars generally have a long lifespan, meaning that a decision to switch to a hybrid car will make a long-term impact on pollution levels. </a:t>
            </a:r>
            <a:endParaRPr lang="en-US" b="1" dirty="0"/>
          </a:p>
        </p:txBody>
      </p:sp>
      <p:pic>
        <p:nvPicPr>
          <p:cNvPr id="4" name="Picture 3"/>
          <p:cNvPicPr/>
          <p:nvPr/>
        </p:nvPicPr>
        <p:blipFill>
          <a:blip r:embed="rId2">
            <a:alphaModFix amt="5000"/>
            <a:extLst>
              <a:ext uri="{28A0092B-C50C-407E-A947-70E740481C1C}">
                <a14:useLocalDpi xmlns:a14="http://schemas.microsoft.com/office/drawing/2010/main" val="0"/>
              </a:ext>
            </a:extLst>
          </a:blip>
          <a:stretch>
            <a:fillRect/>
          </a:stretch>
        </p:blipFill>
        <p:spPr>
          <a:xfrm>
            <a:off x="1398033" y="0"/>
            <a:ext cx="6519334" cy="6355997"/>
          </a:xfrm>
          <a:prstGeom prst="rect">
            <a:avLst/>
          </a:prstGeom>
        </p:spPr>
      </p:pic>
    </p:spTree>
    <p:extLst>
      <p:ext uri="{BB962C8B-B14F-4D97-AF65-F5344CB8AC3E}">
        <p14:creationId xmlns:p14="http://schemas.microsoft.com/office/powerpoint/2010/main" val="157620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Incorporating Sources </a:t>
            </a:r>
            <a:br>
              <a:rPr lang="en-US" dirty="0"/>
            </a:br>
            <a:r>
              <a:rPr lang="en-US" dirty="0"/>
              <a:t>Through the </a:t>
            </a:r>
            <a:r>
              <a:rPr lang="en-US" dirty="0" err="1"/>
              <a:t>Tolumin</a:t>
            </a:r>
            <a:r>
              <a:rPr lang="en-US" dirty="0"/>
              <a:t> Method</a:t>
            </a:r>
          </a:p>
        </p:txBody>
      </p:sp>
      <p:sp>
        <p:nvSpPr>
          <p:cNvPr id="3" name="Content Placeholder 2"/>
          <p:cNvSpPr>
            <a:spLocks noGrp="1"/>
          </p:cNvSpPr>
          <p:nvPr>
            <p:ph idx="1"/>
          </p:nvPr>
        </p:nvSpPr>
        <p:spPr>
          <a:xfrm>
            <a:off x="457200" y="1809966"/>
            <a:ext cx="8229600" cy="4525963"/>
          </a:xfrm>
        </p:spPr>
        <p:txBody>
          <a:bodyPr/>
          <a:lstStyle/>
          <a:p>
            <a:pPr marL="0" indent="0">
              <a:buNone/>
            </a:pPr>
            <a:r>
              <a:rPr lang="en-US" b="1" dirty="0">
                <a:solidFill>
                  <a:srgbClr val="0E6D03"/>
                </a:solidFill>
              </a:rPr>
              <a:t>Data 3:</a:t>
            </a:r>
            <a:r>
              <a:rPr lang="en-US" dirty="0"/>
              <a:t> Hybrid cars combine a gasoline engine with a battery-powered electric motor.</a:t>
            </a:r>
          </a:p>
          <a:p>
            <a:pPr marL="0" indent="0">
              <a:buNone/>
            </a:pPr>
            <a:r>
              <a:rPr lang="en-US" b="1" dirty="0">
                <a:solidFill>
                  <a:srgbClr val="0E6D03"/>
                </a:solidFill>
              </a:rPr>
              <a:t>Warrant 3:</a:t>
            </a:r>
            <a:r>
              <a:rPr lang="en-US" dirty="0"/>
              <a:t> This combination of technologies means that less pollution is produced. According to </a:t>
            </a:r>
            <a:r>
              <a:rPr lang="en-US" dirty="0" err="1"/>
              <a:t>ineedtoknow.org</a:t>
            </a:r>
            <a:r>
              <a:rPr lang="en-US" dirty="0"/>
              <a:t> “the hybrid engine of the </a:t>
            </a:r>
            <a:r>
              <a:rPr lang="en-US" dirty="0" err="1"/>
              <a:t>Prius</a:t>
            </a:r>
            <a:r>
              <a:rPr lang="en-US" dirty="0"/>
              <a:t>, made by Toyota, produces 90 percent fewer harmful emissions than a comparable gasoline engine.”</a:t>
            </a:r>
            <a:endParaRPr lang="en-US" b="1" dirty="0"/>
          </a:p>
        </p:txBody>
      </p:sp>
    </p:spTree>
    <p:extLst>
      <p:ext uri="{BB962C8B-B14F-4D97-AF65-F5344CB8AC3E}">
        <p14:creationId xmlns:p14="http://schemas.microsoft.com/office/powerpoint/2010/main" val="402768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Cite Your Sources</a:t>
            </a:r>
          </a:p>
        </p:txBody>
      </p:sp>
      <p:sp>
        <p:nvSpPr>
          <p:cNvPr id="3" name="Content Placeholder 2"/>
          <p:cNvSpPr>
            <a:spLocks noGrp="1"/>
          </p:cNvSpPr>
          <p:nvPr>
            <p:ph idx="1"/>
          </p:nvPr>
        </p:nvSpPr>
        <p:spPr>
          <a:xfrm>
            <a:off x="457200" y="1657527"/>
            <a:ext cx="8229600" cy="4708525"/>
          </a:xfrm>
        </p:spPr>
        <p:txBody>
          <a:bodyPr/>
          <a:lstStyle/>
          <a:p>
            <a:r>
              <a:rPr lang="en-US" dirty="0"/>
              <a:t>When you use </a:t>
            </a:r>
            <a:r>
              <a:rPr lang="en-US" b="1" dirty="0"/>
              <a:t>words</a:t>
            </a:r>
            <a:r>
              <a:rPr lang="en-US" dirty="0"/>
              <a:t> or </a:t>
            </a:r>
            <a:r>
              <a:rPr lang="en-US" b="1" dirty="0"/>
              <a:t>ideas </a:t>
            </a:r>
            <a:r>
              <a:rPr lang="en-US" dirty="0"/>
              <a:t>from any source (whether it is a book, a website, a video, a television show, or a person you interviewed)</a:t>
            </a:r>
          </a:p>
          <a:p>
            <a:endParaRPr lang="en-US" sz="500" dirty="0"/>
          </a:p>
          <a:p>
            <a:r>
              <a:rPr lang="en-US" dirty="0"/>
              <a:t>When you use or reprint images, charts, graphs, or other data from any source</a:t>
            </a:r>
          </a:p>
          <a:p>
            <a:endParaRPr lang="en-US" sz="500" dirty="0"/>
          </a:p>
          <a:p>
            <a:r>
              <a:rPr lang="en-US" dirty="0"/>
              <a:t>When in doubt, cite (or ask your instructor)</a:t>
            </a:r>
          </a:p>
          <a:p>
            <a:pPr marL="0" indent="0">
              <a:buNone/>
            </a:pPr>
            <a:endParaRPr lang="en-US" dirty="0"/>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3851036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Plagiarism</a:t>
            </a:r>
          </a:p>
        </p:txBody>
      </p:sp>
      <p:sp>
        <p:nvSpPr>
          <p:cNvPr id="3" name="Content Placeholder 2"/>
          <p:cNvSpPr>
            <a:spLocks noGrp="1"/>
          </p:cNvSpPr>
          <p:nvPr>
            <p:ph idx="1"/>
          </p:nvPr>
        </p:nvSpPr>
        <p:spPr>
          <a:xfrm>
            <a:off x="457200" y="1417638"/>
            <a:ext cx="8229600" cy="4525963"/>
          </a:xfrm>
        </p:spPr>
        <p:txBody>
          <a:bodyPr>
            <a:noAutofit/>
          </a:bodyPr>
          <a:lstStyle/>
          <a:p>
            <a:pPr>
              <a:buNone/>
            </a:pPr>
            <a:r>
              <a:rPr lang="en-US" sz="2300" b="1" dirty="0"/>
              <a:t>Common issues include:</a:t>
            </a:r>
          </a:p>
          <a:p>
            <a:pPr lvl="1">
              <a:buFont typeface="Arial"/>
              <a:buChar char="•"/>
            </a:pPr>
            <a:r>
              <a:rPr lang="en-US" sz="2300" dirty="0"/>
              <a:t>Neglecting to cite information that is not common knowledge</a:t>
            </a:r>
          </a:p>
          <a:p>
            <a:pPr lvl="1">
              <a:buFont typeface="Arial"/>
              <a:buChar char="•"/>
            </a:pPr>
            <a:r>
              <a:rPr lang="en-US" sz="2300" dirty="0"/>
              <a:t>Neglecting to use quotation marks around borrowed words.</a:t>
            </a:r>
          </a:p>
          <a:p>
            <a:pPr lvl="1">
              <a:buFont typeface="Arial"/>
              <a:buChar char="•"/>
            </a:pPr>
            <a:r>
              <a:rPr lang="en-US" sz="2300" dirty="0"/>
              <a:t>Neglecting to cite information or ideas that were summarized or paraphrased</a:t>
            </a:r>
          </a:p>
          <a:p>
            <a:pPr lvl="1">
              <a:buFont typeface="Arial"/>
              <a:buChar char="•"/>
            </a:pPr>
            <a:r>
              <a:rPr lang="en-US" sz="2300" dirty="0"/>
              <a:t>Incorrectly paraphrasing (for example, changing only a word or two)</a:t>
            </a:r>
          </a:p>
          <a:p>
            <a:pPr lvl="1">
              <a:buFont typeface="Arial"/>
              <a:buChar char="•"/>
            </a:pPr>
            <a:endParaRPr lang="en-US" sz="500" dirty="0"/>
          </a:p>
          <a:p>
            <a:pPr>
              <a:buNone/>
            </a:pPr>
            <a:r>
              <a:rPr lang="en-US" sz="2300" dirty="0"/>
              <a:t>	</a:t>
            </a:r>
            <a:r>
              <a:rPr lang="en-US" sz="2300" b="1" dirty="0"/>
              <a:t>Stetson’s Honor Pledge does not distinguish between intentional plagiarism and improper use of sources. Therefore, students must use care when working with sources and know when and how to give credit to sources.</a:t>
            </a:r>
          </a:p>
          <a:p>
            <a:endParaRPr lang="en-US" sz="2300" dirty="0"/>
          </a:p>
        </p:txBody>
      </p:sp>
      <p:pic>
        <p:nvPicPr>
          <p:cNvPr id="5" name="Picture 4"/>
          <p:cNvPicPr/>
          <p:nvPr/>
        </p:nvPicPr>
        <p:blipFill>
          <a:blip r:embed="rId3">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99356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Counterargument</a:t>
            </a:r>
          </a:p>
        </p:txBody>
      </p:sp>
      <p:sp>
        <p:nvSpPr>
          <p:cNvPr id="3" name="Content Placeholder 2"/>
          <p:cNvSpPr>
            <a:spLocks noGrp="1"/>
          </p:cNvSpPr>
          <p:nvPr>
            <p:ph idx="1"/>
          </p:nvPr>
        </p:nvSpPr>
        <p:spPr/>
        <p:txBody>
          <a:bodyPr>
            <a:normAutofit fontScale="92500"/>
          </a:bodyPr>
          <a:lstStyle/>
          <a:p>
            <a:r>
              <a:rPr lang="en-US" sz="3000" dirty="0"/>
              <a:t>The </a:t>
            </a:r>
            <a:r>
              <a:rPr lang="en-US" sz="3000" b="1" dirty="0">
                <a:solidFill>
                  <a:srgbClr val="0E6D03"/>
                </a:solidFill>
              </a:rPr>
              <a:t>counterargument</a:t>
            </a:r>
            <a:r>
              <a:rPr lang="en-US" sz="3000" dirty="0"/>
              <a:t> addresses the claims that oppose your audience.</a:t>
            </a:r>
          </a:p>
          <a:p>
            <a:endParaRPr lang="en-US" sz="100" dirty="0"/>
          </a:p>
          <a:p>
            <a:r>
              <a:rPr lang="en-US" sz="3000" dirty="0"/>
              <a:t>It may be located before or after your main claim.</a:t>
            </a:r>
          </a:p>
          <a:p>
            <a:r>
              <a:rPr lang="en-US" sz="3000" dirty="0"/>
              <a:t>It demonstrates your credibility.</a:t>
            </a:r>
          </a:p>
          <a:p>
            <a:r>
              <a:rPr lang="en-US" sz="3000" dirty="0"/>
              <a:t>It respectfully recognizes concerns that your audience might have.</a:t>
            </a:r>
          </a:p>
          <a:p>
            <a:endParaRPr lang="en-US" sz="300" dirty="0"/>
          </a:p>
          <a:p>
            <a:r>
              <a:rPr lang="en-US" sz="3000" dirty="0"/>
              <a:t>For this reason, you must be both tactful and firm when presenting a counterargument</a:t>
            </a:r>
            <a:r>
              <a:rPr lang="en-US" dirty="0"/>
              <a:t>. </a:t>
            </a:r>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830287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Revisiting the </a:t>
            </a:r>
            <a:r>
              <a:rPr lang="en-US" dirty="0" err="1"/>
              <a:t>Tolumin</a:t>
            </a:r>
            <a:r>
              <a:rPr lang="en-US" dirty="0"/>
              <a:t> Method</a:t>
            </a:r>
          </a:p>
        </p:txBody>
      </p:sp>
      <p:sp>
        <p:nvSpPr>
          <p:cNvPr id="3" name="Content Placeholder 2"/>
          <p:cNvSpPr>
            <a:spLocks noGrp="1"/>
          </p:cNvSpPr>
          <p:nvPr>
            <p:ph idx="1"/>
          </p:nvPr>
        </p:nvSpPr>
        <p:spPr>
          <a:xfrm>
            <a:off x="457200" y="1600200"/>
            <a:ext cx="8229600" cy="4749322"/>
          </a:xfrm>
        </p:spPr>
        <p:txBody>
          <a:bodyPr>
            <a:normAutofit/>
          </a:bodyPr>
          <a:lstStyle/>
          <a:p>
            <a:pPr marL="0" indent="0">
              <a:buNone/>
            </a:pPr>
            <a:r>
              <a:rPr lang="en-US" b="1" dirty="0">
                <a:solidFill>
                  <a:srgbClr val="0E6D03"/>
                </a:solidFill>
              </a:rPr>
              <a:t>Counterargument:</a:t>
            </a:r>
            <a:r>
              <a:rPr lang="en-US" dirty="0"/>
              <a:t> Instead of focusing on cars, which still encourages a culture of driving even if it cuts down on pollution, the nation should focus on building and encouraging use of mass transit systems.</a:t>
            </a:r>
          </a:p>
          <a:p>
            <a:pPr marL="0" indent="0">
              <a:buNone/>
            </a:pPr>
            <a:r>
              <a:rPr lang="en-US" b="1" dirty="0">
                <a:solidFill>
                  <a:srgbClr val="0E6D03"/>
                </a:solidFill>
              </a:rPr>
              <a:t>Rebuttal:</a:t>
            </a:r>
            <a:r>
              <a:rPr lang="en-US" dirty="0">
                <a:solidFill>
                  <a:srgbClr val="0E6D03"/>
                </a:solidFill>
              </a:rPr>
              <a:t> </a:t>
            </a:r>
            <a:r>
              <a:rPr lang="en-US" dirty="0"/>
              <a:t>While mass transit is an environmentally sound idea that should be encouraged, it is not feasible in many rural and suburban areas, or for people who must commute to work; thus hybrid cars are a better solution for much of the nation’s population.</a:t>
            </a:r>
            <a:endParaRPr lang="en-US" b="1" dirty="0"/>
          </a:p>
        </p:txBody>
      </p:sp>
    </p:spTree>
    <p:extLst>
      <p:ext uri="{BB962C8B-B14F-4D97-AF65-F5344CB8AC3E}">
        <p14:creationId xmlns:p14="http://schemas.microsoft.com/office/powerpoint/2010/main" val="226543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588" y="274638"/>
            <a:ext cx="8229600" cy="1143000"/>
          </a:xfrm>
        </p:spPr>
        <p:txBody>
          <a:bodyPr/>
          <a:lstStyle/>
          <a:p>
            <a:r>
              <a:rPr lang="en-US" dirty="0"/>
              <a:t>Argumentative Style</a:t>
            </a:r>
          </a:p>
        </p:txBody>
      </p:sp>
      <p:sp>
        <p:nvSpPr>
          <p:cNvPr id="3" name="Content Placeholder 2"/>
          <p:cNvSpPr>
            <a:spLocks noGrp="1"/>
          </p:cNvSpPr>
          <p:nvPr>
            <p:ph idx="1"/>
          </p:nvPr>
        </p:nvSpPr>
        <p:spPr>
          <a:xfrm>
            <a:off x="383628" y="1953771"/>
            <a:ext cx="8229600" cy="4904229"/>
          </a:xfrm>
        </p:spPr>
        <p:txBody>
          <a:bodyPr>
            <a:normAutofit/>
          </a:bodyPr>
          <a:lstStyle/>
          <a:p>
            <a:r>
              <a:rPr lang="en-US" dirty="0"/>
              <a:t>Academic writers in argumentative essays generally keep a tone of </a:t>
            </a:r>
            <a:r>
              <a:rPr lang="en-US" b="1" dirty="0">
                <a:solidFill>
                  <a:srgbClr val="008000"/>
                </a:solidFill>
              </a:rPr>
              <a:t>high certainty</a:t>
            </a:r>
            <a:r>
              <a:rPr lang="en-US" dirty="0"/>
              <a:t>, meaning their assertions are not too weak.</a:t>
            </a:r>
          </a:p>
          <a:p>
            <a:r>
              <a:rPr lang="en-US" dirty="0"/>
              <a:t>Writers should avoid </a:t>
            </a:r>
            <a:r>
              <a:rPr lang="en-US" b="1" dirty="0">
                <a:solidFill>
                  <a:srgbClr val="800000"/>
                </a:solidFill>
              </a:rPr>
              <a:t>hedging</a:t>
            </a:r>
            <a:r>
              <a:rPr lang="en-US" b="1" dirty="0"/>
              <a:t> </a:t>
            </a:r>
            <a:r>
              <a:rPr lang="en-US" dirty="0"/>
              <a:t>in argumentative essays, as this vague language lowers the validity of an argument.</a:t>
            </a:r>
          </a:p>
          <a:p>
            <a:r>
              <a:rPr lang="en-US" dirty="0"/>
              <a:t>Hedge Words:</a:t>
            </a:r>
          </a:p>
          <a:p>
            <a:pPr lvl="1">
              <a:buFont typeface="Arial"/>
              <a:buChar char="•"/>
            </a:pPr>
            <a:r>
              <a:rPr lang="en-US" dirty="0"/>
              <a:t>Probably, will, should, might, maybe</a:t>
            </a:r>
          </a:p>
          <a:p>
            <a:pPr lvl="1">
              <a:buFont typeface="Arial"/>
              <a:buChar char="•"/>
            </a:pPr>
            <a:r>
              <a:rPr lang="en-US" dirty="0"/>
              <a:t>Perhaps, usually, likely</a:t>
            </a:r>
          </a:p>
          <a:p>
            <a:endParaRPr lang="en-US" dirty="0"/>
          </a:p>
        </p:txBody>
      </p:sp>
      <p:pic>
        <p:nvPicPr>
          <p:cNvPr id="6" name="Picture 5"/>
          <p:cNvPicPr/>
          <p:nvPr/>
        </p:nvPicPr>
        <p:blipFill>
          <a:blip r:embed="rId2">
            <a:alphaModFix amt="5000"/>
            <a:extLst>
              <a:ext uri="{28A0092B-C50C-407E-A947-70E740481C1C}">
                <a14:useLocalDpi xmlns:a14="http://schemas.microsoft.com/office/drawing/2010/main" val="0"/>
              </a:ext>
            </a:extLst>
          </a:blip>
          <a:stretch>
            <a:fillRect/>
          </a:stretch>
        </p:blipFill>
        <p:spPr>
          <a:xfrm>
            <a:off x="1529462" y="149224"/>
            <a:ext cx="6519334" cy="6355997"/>
          </a:xfrm>
          <a:prstGeom prst="rect">
            <a:avLst/>
          </a:prstGeom>
        </p:spPr>
      </p:pic>
    </p:spTree>
    <p:extLst>
      <p:ext uri="{BB962C8B-B14F-4D97-AF65-F5344CB8AC3E}">
        <p14:creationId xmlns:p14="http://schemas.microsoft.com/office/powerpoint/2010/main" val="616845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Pronoun Use</a:t>
            </a:r>
          </a:p>
        </p:txBody>
      </p:sp>
      <p:sp>
        <p:nvSpPr>
          <p:cNvPr id="3" name="Content Placeholder 2"/>
          <p:cNvSpPr>
            <a:spLocks noGrp="1"/>
          </p:cNvSpPr>
          <p:nvPr>
            <p:ph idx="1"/>
          </p:nvPr>
        </p:nvSpPr>
        <p:spPr>
          <a:xfrm>
            <a:off x="457200" y="1665112"/>
            <a:ext cx="8229600" cy="5192888"/>
          </a:xfrm>
        </p:spPr>
        <p:txBody>
          <a:bodyPr>
            <a:normAutofit fontScale="92500" lnSpcReduction="20000"/>
          </a:bodyPr>
          <a:lstStyle/>
          <a:p>
            <a:pPr>
              <a:spcAft>
                <a:spcPts val="0"/>
              </a:spcAft>
            </a:pPr>
            <a:r>
              <a:rPr lang="en-US" sz="2400" b="1" dirty="0">
                <a:solidFill>
                  <a:srgbClr val="008000"/>
                </a:solidFill>
              </a:rPr>
              <a:t>“I”</a:t>
            </a:r>
          </a:p>
          <a:p>
            <a:pPr lvl="1">
              <a:spcAft>
                <a:spcPts val="0"/>
              </a:spcAft>
            </a:pPr>
            <a:r>
              <a:rPr lang="en-US" sz="1900" dirty="0"/>
              <a:t>The first person perspective is not forbidden in formal essays, but some professors and genres of writing discourage it </a:t>
            </a:r>
          </a:p>
          <a:p>
            <a:pPr lvl="1">
              <a:spcAft>
                <a:spcPts val="0"/>
              </a:spcAft>
            </a:pPr>
            <a:r>
              <a:rPr lang="en-US" sz="1900" dirty="0"/>
              <a:t>It places importance on the writer and his/her experiences/opinions rather than on the subject material</a:t>
            </a:r>
          </a:p>
          <a:p>
            <a:pPr>
              <a:spcAft>
                <a:spcPts val="0"/>
              </a:spcAft>
            </a:pPr>
            <a:r>
              <a:rPr lang="en-US" sz="2400" b="1" dirty="0">
                <a:solidFill>
                  <a:srgbClr val="008000"/>
                </a:solidFill>
              </a:rPr>
              <a:t>“We”</a:t>
            </a:r>
          </a:p>
          <a:p>
            <a:pPr lvl="1">
              <a:spcAft>
                <a:spcPts val="0"/>
              </a:spcAft>
            </a:pPr>
            <a:r>
              <a:rPr lang="en-US" sz="1900" dirty="0"/>
              <a:t>Is rarely used because it refers to a specific group of individuals that often remains ill-defined</a:t>
            </a:r>
          </a:p>
          <a:p>
            <a:pPr lvl="1">
              <a:spcAft>
                <a:spcPts val="0"/>
              </a:spcAft>
            </a:pPr>
            <a:r>
              <a:rPr lang="en-US" sz="1900" dirty="0"/>
              <a:t>May run into the problem of misrepresentation</a:t>
            </a:r>
          </a:p>
          <a:p>
            <a:pPr>
              <a:spcAft>
                <a:spcPts val="0"/>
              </a:spcAft>
            </a:pPr>
            <a:r>
              <a:rPr lang="en-US" sz="2400" b="1" dirty="0">
                <a:solidFill>
                  <a:srgbClr val="008000"/>
                </a:solidFill>
              </a:rPr>
              <a:t>“You”</a:t>
            </a:r>
          </a:p>
          <a:p>
            <a:pPr lvl="1">
              <a:spcAft>
                <a:spcPts val="0"/>
              </a:spcAft>
            </a:pPr>
            <a:r>
              <a:rPr lang="en-US" sz="1900" dirty="0"/>
              <a:t>Is most discouraged because of misrepresentation—the writer cannot know for sure who the reader is and so should not make assumptions</a:t>
            </a:r>
          </a:p>
          <a:p>
            <a:pPr lvl="1">
              <a:spcAft>
                <a:spcPts val="0"/>
              </a:spcAft>
            </a:pPr>
            <a:r>
              <a:rPr lang="en-US" sz="1900" dirty="0"/>
              <a:t>For hypotheticals, use “one”</a:t>
            </a:r>
          </a:p>
          <a:p>
            <a:pPr>
              <a:spcAft>
                <a:spcPts val="0"/>
              </a:spcAft>
            </a:pPr>
            <a:r>
              <a:rPr lang="en-US" sz="2400" b="1" dirty="0">
                <a:solidFill>
                  <a:srgbClr val="008000"/>
                </a:solidFill>
              </a:rPr>
              <a:t>“They”</a:t>
            </a:r>
          </a:p>
          <a:p>
            <a:pPr lvl="1">
              <a:spcAft>
                <a:spcPts val="0"/>
              </a:spcAft>
            </a:pPr>
            <a:r>
              <a:rPr lang="en-US" sz="1900" dirty="0"/>
              <a:t>Issue with gendered pronouns in English: “his or her” excludes gender ambiguous people and “they” refers to plural third person, not singular. </a:t>
            </a:r>
          </a:p>
          <a:p>
            <a:pPr lvl="1">
              <a:spcAft>
                <a:spcPts val="0"/>
              </a:spcAft>
            </a:pPr>
            <a:r>
              <a:rPr lang="en-US" sz="1900" dirty="0"/>
              <a:t>When in doubt, use “one”</a:t>
            </a:r>
          </a:p>
          <a:p>
            <a:endParaRPr lang="en-US" dirty="0"/>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2879251" y="2146189"/>
            <a:ext cx="6519334" cy="6355997"/>
          </a:xfrm>
          <a:prstGeom prst="rect">
            <a:avLst/>
          </a:prstGeom>
        </p:spPr>
      </p:pic>
    </p:spTree>
    <p:extLst>
      <p:ext uri="{BB962C8B-B14F-4D97-AF65-F5344CB8AC3E}">
        <p14:creationId xmlns:p14="http://schemas.microsoft.com/office/powerpoint/2010/main" val="1255877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9127" y="1917304"/>
            <a:ext cx="6753733" cy="4525963"/>
          </a:xfrm>
        </p:spPr>
        <p:txBody>
          <a:bodyPr>
            <a:noAutofit/>
          </a:bodyPr>
          <a:lstStyle/>
          <a:p>
            <a:pPr marL="0" indent="0">
              <a:buNone/>
            </a:pPr>
            <a:endParaRPr lang="en-US" sz="500" b="1" dirty="0"/>
          </a:p>
          <a:p>
            <a:pPr lvl="1">
              <a:buFont typeface="Arial"/>
              <a:buChar char="•"/>
            </a:pPr>
            <a:r>
              <a:rPr lang="en-US" sz="2500" dirty="0"/>
              <a:t>Using transition statements in </a:t>
            </a:r>
            <a:br>
              <a:rPr lang="en-US" sz="2500" dirty="0"/>
            </a:br>
            <a:r>
              <a:rPr lang="en-US" sz="2500" dirty="0"/>
              <a:t>between topic paragraphs</a:t>
            </a:r>
          </a:p>
          <a:p>
            <a:pPr lvl="1">
              <a:buFont typeface="Arial"/>
              <a:buChar char="•"/>
            </a:pPr>
            <a:endParaRPr lang="en-US" sz="500" dirty="0"/>
          </a:p>
          <a:p>
            <a:pPr lvl="1">
              <a:buFont typeface="Arial"/>
              <a:buChar char="•"/>
            </a:pPr>
            <a:r>
              <a:rPr lang="en-US" sz="2500" dirty="0"/>
              <a:t>Linking sentences and ideas </a:t>
            </a:r>
            <a:br>
              <a:rPr lang="en-US" sz="2500" dirty="0"/>
            </a:br>
            <a:r>
              <a:rPr lang="en-US" sz="2500" dirty="0"/>
              <a:t>together with conjunctions</a:t>
            </a:r>
          </a:p>
          <a:p>
            <a:pPr marL="457200" lvl="1" indent="0">
              <a:buNone/>
            </a:pPr>
            <a:endParaRPr lang="en-US" sz="500" dirty="0"/>
          </a:p>
          <a:p>
            <a:pPr lvl="1">
              <a:buFont typeface="Arial"/>
              <a:buChar char="•"/>
            </a:pPr>
            <a:r>
              <a:rPr lang="en-US" sz="2500" dirty="0"/>
              <a:t>Having a clear and concise organization </a:t>
            </a:r>
            <a:br>
              <a:rPr lang="en-US" sz="2500" dirty="0"/>
            </a:br>
            <a:r>
              <a:rPr lang="en-US" sz="2500" dirty="0"/>
              <a:t>where supporting ideas refer back to the </a:t>
            </a:r>
            <a:br>
              <a:rPr lang="en-US" sz="2500" dirty="0"/>
            </a:br>
            <a:r>
              <a:rPr lang="en-US" sz="2500" dirty="0"/>
              <a:t>argument of paper</a:t>
            </a:r>
            <a:endParaRPr lang="en-US" sz="2500" dirty="0">
              <a:solidFill>
                <a:srgbClr val="FFFF00"/>
              </a:solidFill>
            </a:endParaRPr>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63526" y="251001"/>
            <a:ext cx="6519334" cy="6355997"/>
          </a:xfrm>
          <a:prstGeom prst="rect">
            <a:avLst/>
          </a:prstGeom>
        </p:spPr>
      </p:pic>
      <p:sp>
        <p:nvSpPr>
          <p:cNvPr id="2" name="TextBox 1">
            <a:extLst>
              <a:ext uri="{FF2B5EF4-FFF2-40B4-BE49-F238E27FC236}">
                <a16:creationId xmlns:a16="http://schemas.microsoft.com/office/drawing/2014/main" id="{2AE0AEE8-068C-5243-8E21-80B6621C290B}"/>
              </a:ext>
            </a:extLst>
          </p:cNvPr>
          <p:cNvSpPr txBox="1"/>
          <p:nvPr/>
        </p:nvSpPr>
        <p:spPr>
          <a:xfrm>
            <a:off x="1481959" y="499149"/>
            <a:ext cx="7662041" cy="707886"/>
          </a:xfrm>
          <a:prstGeom prst="rect">
            <a:avLst/>
          </a:prstGeom>
          <a:noFill/>
        </p:spPr>
        <p:txBody>
          <a:bodyPr wrap="square" rtlCol="0">
            <a:spAutoFit/>
          </a:bodyPr>
          <a:lstStyle/>
          <a:p>
            <a:r>
              <a:rPr lang="en-US" sz="4000" dirty="0">
                <a:solidFill>
                  <a:schemeClr val="accent1"/>
                </a:solidFill>
                <a:latin typeface="Book Antiqua" panose="02040602050305030304" pitchFamily="18" charset="0"/>
              </a:rPr>
              <a:t>What makes an essay flow?</a:t>
            </a:r>
          </a:p>
        </p:txBody>
      </p:sp>
    </p:spTree>
    <p:extLst>
      <p:ext uri="{BB962C8B-B14F-4D97-AF65-F5344CB8AC3E}">
        <p14:creationId xmlns:p14="http://schemas.microsoft.com/office/powerpoint/2010/main" val="36260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33" y="274638"/>
            <a:ext cx="8579555" cy="1143000"/>
          </a:xfrm>
        </p:spPr>
        <p:txBody>
          <a:bodyPr>
            <a:normAutofit fontScale="90000"/>
          </a:bodyPr>
          <a:lstStyle/>
          <a:p>
            <a:r>
              <a:rPr lang="en-US" dirty="0"/>
              <a:t>Transitioning in an Argumentative Essay</a:t>
            </a:r>
          </a:p>
        </p:txBody>
      </p:sp>
      <p:sp>
        <p:nvSpPr>
          <p:cNvPr id="3" name="Content Placeholder 2"/>
          <p:cNvSpPr>
            <a:spLocks noGrp="1"/>
          </p:cNvSpPr>
          <p:nvPr>
            <p:ph idx="1"/>
          </p:nvPr>
        </p:nvSpPr>
        <p:spPr>
          <a:xfrm>
            <a:off x="552482" y="1636778"/>
            <a:ext cx="8229600" cy="1611636"/>
          </a:xfrm>
        </p:spPr>
        <p:txBody>
          <a:bodyPr>
            <a:noAutofit/>
          </a:bodyPr>
          <a:lstStyle/>
          <a:p>
            <a:pPr marL="0" indent="0">
              <a:buNone/>
            </a:pPr>
            <a:r>
              <a:rPr lang="en-US" sz="2700" dirty="0"/>
              <a:t>“It is a good idea to continue one paragraph where another leaves off. Picking up key phrases from the previous paragraph and highlighting them in the next can create an obvious progression for readers.”</a:t>
            </a:r>
          </a:p>
        </p:txBody>
      </p:sp>
      <p:sp>
        <p:nvSpPr>
          <p:cNvPr id="6" name="Rectangle 5"/>
          <p:cNvSpPr/>
          <p:nvPr/>
        </p:nvSpPr>
        <p:spPr>
          <a:xfrm>
            <a:off x="669269" y="3622277"/>
            <a:ext cx="7768540" cy="2677656"/>
          </a:xfrm>
          <a:prstGeom prst="rect">
            <a:avLst/>
          </a:prstGeom>
        </p:spPr>
        <p:txBody>
          <a:bodyPr wrap="square">
            <a:spAutoFit/>
          </a:bodyPr>
          <a:lstStyle/>
          <a:p>
            <a:r>
              <a:rPr lang="en-US" sz="2800" u="sng" dirty="0"/>
              <a:t>Given/New sentence formation:</a:t>
            </a:r>
          </a:p>
          <a:p>
            <a:pPr lvl="1"/>
            <a:r>
              <a:rPr lang="en-US" sz="2800" dirty="0"/>
              <a:t>The first part of the sentence refers to the fact established previously in the essay (</a:t>
            </a:r>
            <a:r>
              <a:rPr lang="en-US" sz="2800" b="1" dirty="0">
                <a:solidFill>
                  <a:srgbClr val="008000"/>
                </a:solidFill>
              </a:rPr>
              <a:t>given</a:t>
            </a:r>
            <a:r>
              <a:rPr lang="en-US" sz="2800" dirty="0"/>
              <a:t>), while the last part springboards off the given facts to provide more information/argumentation/analysis (</a:t>
            </a:r>
            <a:r>
              <a:rPr lang="en-US" sz="2800" b="1" dirty="0">
                <a:solidFill>
                  <a:srgbClr val="008000"/>
                </a:solidFill>
              </a:rPr>
              <a:t>new</a:t>
            </a:r>
            <a:r>
              <a:rPr lang="en-US" sz="2800" dirty="0"/>
              <a:t>)</a:t>
            </a:r>
          </a:p>
        </p:txBody>
      </p:sp>
      <p:pic>
        <p:nvPicPr>
          <p:cNvPr id="8" name="Picture 7"/>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220650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377" y="3683240"/>
            <a:ext cx="8229600" cy="1232055"/>
          </a:xfrm>
        </p:spPr>
        <p:txBody>
          <a:bodyPr>
            <a:normAutofit fontScale="92500" lnSpcReduction="10000"/>
          </a:bodyPr>
          <a:lstStyle/>
          <a:p>
            <a:pPr marL="0" indent="0">
              <a:buNone/>
            </a:pPr>
            <a:r>
              <a:rPr lang="en-US" sz="2200" b="1" dirty="0"/>
              <a:t>Example II </a:t>
            </a:r>
            <a:br>
              <a:rPr lang="en-US" sz="2200" b="1" dirty="0"/>
            </a:br>
            <a:r>
              <a:rPr lang="en-US" sz="2200" dirty="0"/>
              <a:t>“Fearing for the loss of Danish lands, Christian IV signed the Treaty of </a:t>
            </a:r>
            <a:r>
              <a:rPr lang="en-US" sz="2200" dirty="0" err="1"/>
              <a:t>Lubeck</a:t>
            </a:r>
            <a:r>
              <a:rPr lang="en-US" sz="2200" dirty="0"/>
              <a:t>, effectively ending the Danish phase of the 30 Years War”</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716007891"/>
              </p:ext>
            </p:extLst>
          </p:nvPr>
        </p:nvGraphicFramePr>
        <p:xfrm>
          <a:off x="383791" y="5062472"/>
          <a:ext cx="4336746" cy="1524000"/>
        </p:xfrm>
        <a:graphic>
          <a:graphicData uri="http://schemas.openxmlformats.org/drawingml/2006/table">
            <a:tbl>
              <a:tblPr firstRow="1" bandRow="1">
                <a:tableStyleId>{2D5ABB26-0587-4C30-8999-92F81FD0307C}</a:tableStyleId>
              </a:tblPr>
              <a:tblGrid>
                <a:gridCol w="4336746">
                  <a:extLst>
                    <a:ext uri="{9D8B030D-6E8A-4147-A177-3AD203B41FA5}">
                      <a16:colId xmlns:a16="http://schemas.microsoft.com/office/drawing/2014/main" val="20000"/>
                    </a:ext>
                  </a:extLst>
                </a:gridCol>
              </a:tblGrid>
              <a:tr h="406403">
                <a:tc>
                  <a:txBody>
                    <a:bodyPr/>
                    <a:lstStyle/>
                    <a:p>
                      <a:r>
                        <a:rPr lang="en-US" sz="2200" b="0" u="sng" dirty="0"/>
                        <a:t>Vague:</a:t>
                      </a:r>
                    </a:p>
                  </a:txBody>
                  <a:tcPr/>
                </a:tc>
                <a:extLst>
                  <a:ext uri="{0D108BD9-81ED-4DB2-BD59-A6C34878D82A}">
                    <a16:rowId xmlns:a16="http://schemas.microsoft.com/office/drawing/2014/main" val="10000"/>
                  </a:ext>
                </a:extLst>
              </a:tr>
              <a:tr h="527396">
                <a:tc>
                  <a:txBody>
                    <a:bodyPr/>
                    <a:lstStyle/>
                    <a:p>
                      <a:r>
                        <a:rPr lang="en-US" sz="2200" dirty="0"/>
                        <a:t>“</a:t>
                      </a:r>
                      <a:r>
                        <a:rPr lang="en-US" sz="2200" dirty="0">
                          <a:solidFill>
                            <a:srgbClr val="953735"/>
                          </a:solidFill>
                        </a:rPr>
                        <a:t>But</a:t>
                      </a:r>
                      <a:r>
                        <a:rPr lang="en-US" sz="2200" baseline="0" dirty="0">
                          <a:solidFill>
                            <a:srgbClr val="953735"/>
                          </a:solidFill>
                        </a:rPr>
                        <a:t> then something else significant happened. </a:t>
                      </a:r>
                      <a:r>
                        <a:rPr lang="en-US" sz="2200" baseline="0" dirty="0"/>
                        <a:t>The Swedish intervention began.”</a:t>
                      </a:r>
                      <a:endParaRPr lang="en-US" sz="2200" dirty="0"/>
                    </a:p>
                  </a:txBody>
                  <a:tcPr/>
                </a:tc>
                <a:extLst>
                  <a:ext uri="{0D108BD9-81ED-4DB2-BD59-A6C34878D82A}">
                    <a16:rowId xmlns:a16="http://schemas.microsoft.com/office/drawing/2014/main" val="10001"/>
                  </a:ext>
                </a:extLst>
              </a:tr>
            </a:tbl>
          </a:graphicData>
        </a:graphic>
      </p:graphicFrame>
      <p:sp>
        <p:nvSpPr>
          <p:cNvPr id="8" name="Rectangle 7"/>
          <p:cNvSpPr/>
          <p:nvPr/>
        </p:nvSpPr>
        <p:spPr>
          <a:xfrm>
            <a:off x="204377" y="395126"/>
            <a:ext cx="8502131" cy="1107996"/>
          </a:xfrm>
          <a:prstGeom prst="rect">
            <a:avLst/>
          </a:prstGeom>
        </p:spPr>
        <p:txBody>
          <a:bodyPr wrap="square">
            <a:spAutoFit/>
          </a:bodyPr>
          <a:lstStyle/>
          <a:p>
            <a:r>
              <a:rPr lang="en-US" sz="2200" b="1" dirty="0"/>
              <a:t>Example I </a:t>
            </a:r>
            <a:br>
              <a:rPr lang="en-US" sz="2200" b="1" dirty="0"/>
            </a:br>
            <a:r>
              <a:rPr lang="en-US" sz="2200" dirty="0"/>
              <a:t>“Overall, Management Systems International has logged increased sales in every sector, leading to a significant rise in third-quarter profits”</a:t>
            </a:r>
          </a:p>
        </p:txBody>
      </p:sp>
      <p:graphicFrame>
        <p:nvGraphicFramePr>
          <p:cNvPr id="11" name="Table 10"/>
          <p:cNvGraphicFramePr>
            <a:graphicFrameLocks noGrp="1"/>
          </p:cNvGraphicFramePr>
          <p:nvPr>
            <p:extLst>
              <p:ext uri="{D42A27DB-BD31-4B8C-83A1-F6EECF244321}">
                <p14:modId xmlns:p14="http://schemas.microsoft.com/office/powerpoint/2010/main" val="3535308056"/>
              </p:ext>
            </p:extLst>
          </p:nvPr>
        </p:nvGraphicFramePr>
        <p:xfrm>
          <a:off x="383791" y="1860496"/>
          <a:ext cx="4360651" cy="1859280"/>
        </p:xfrm>
        <a:graphic>
          <a:graphicData uri="http://schemas.openxmlformats.org/drawingml/2006/table">
            <a:tbl>
              <a:tblPr firstRow="1" bandRow="1">
                <a:tableStyleId>{2D5ABB26-0587-4C30-8999-92F81FD0307C}</a:tableStyleId>
              </a:tblPr>
              <a:tblGrid>
                <a:gridCol w="4360651">
                  <a:extLst>
                    <a:ext uri="{9D8B030D-6E8A-4147-A177-3AD203B41FA5}">
                      <a16:colId xmlns:a16="http://schemas.microsoft.com/office/drawing/2014/main" val="20000"/>
                    </a:ext>
                  </a:extLst>
                </a:gridCol>
              </a:tblGrid>
              <a:tr h="368286">
                <a:tc>
                  <a:txBody>
                    <a:bodyPr/>
                    <a:lstStyle/>
                    <a:p>
                      <a:r>
                        <a:rPr lang="en-US" sz="2200" b="0" u="sng" dirty="0"/>
                        <a:t>Disjoint:</a:t>
                      </a:r>
                    </a:p>
                  </a:txBody>
                  <a:tcPr/>
                </a:tc>
                <a:extLst>
                  <a:ext uri="{0D108BD9-81ED-4DB2-BD59-A6C34878D82A}">
                    <a16:rowId xmlns:a16="http://schemas.microsoft.com/office/drawing/2014/main" val="10000"/>
                  </a:ext>
                </a:extLst>
              </a:tr>
              <a:tr h="527396">
                <a:tc>
                  <a:txBody>
                    <a:bodyPr/>
                    <a:lstStyle/>
                    <a:p>
                      <a:r>
                        <a:rPr lang="en-US" sz="2200" dirty="0"/>
                        <a:t>“</a:t>
                      </a:r>
                      <a:r>
                        <a:rPr lang="en-US" sz="2200" dirty="0">
                          <a:solidFill>
                            <a:schemeClr val="accent2">
                              <a:lumMod val="75000"/>
                            </a:schemeClr>
                          </a:solidFill>
                        </a:rPr>
                        <a:t>Another important thing to note</a:t>
                      </a:r>
                      <a:r>
                        <a:rPr lang="en-US" sz="2200" baseline="0" dirty="0"/>
                        <a:t> is that the corporation had expanded its international influence.”</a:t>
                      </a:r>
                      <a:endParaRPr lang="en-US" sz="2200" dirty="0"/>
                    </a:p>
                  </a:txBody>
                  <a:tcPr/>
                </a:tc>
                <a:extLst>
                  <a:ext uri="{0D108BD9-81ED-4DB2-BD59-A6C34878D82A}">
                    <a16:rowId xmlns:a16="http://schemas.microsoft.com/office/drawing/2014/main" val="100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353577047"/>
              </p:ext>
            </p:extLst>
          </p:nvPr>
        </p:nvGraphicFramePr>
        <p:xfrm>
          <a:off x="4768347" y="1860496"/>
          <a:ext cx="4218904" cy="1859280"/>
        </p:xfrm>
        <a:graphic>
          <a:graphicData uri="http://schemas.openxmlformats.org/drawingml/2006/table">
            <a:tbl>
              <a:tblPr firstRow="1" bandRow="1">
                <a:tableStyleId>{2D5ABB26-0587-4C30-8999-92F81FD0307C}</a:tableStyleId>
              </a:tblPr>
              <a:tblGrid>
                <a:gridCol w="4218904">
                  <a:extLst>
                    <a:ext uri="{9D8B030D-6E8A-4147-A177-3AD203B41FA5}">
                      <a16:colId xmlns:a16="http://schemas.microsoft.com/office/drawing/2014/main" val="20000"/>
                    </a:ext>
                  </a:extLst>
                </a:gridCol>
              </a:tblGrid>
              <a:tr h="368286">
                <a:tc>
                  <a:txBody>
                    <a:bodyPr/>
                    <a:lstStyle/>
                    <a:p>
                      <a:r>
                        <a:rPr lang="en-US" sz="2200" b="0" u="sng" dirty="0"/>
                        <a:t>Building:</a:t>
                      </a:r>
                    </a:p>
                  </a:txBody>
                  <a:tcPr/>
                </a:tc>
                <a:extLst>
                  <a:ext uri="{0D108BD9-81ED-4DB2-BD59-A6C34878D82A}">
                    <a16:rowId xmlns:a16="http://schemas.microsoft.com/office/drawing/2014/main" val="10000"/>
                  </a:ext>
                </a:extLst>
              </a:tr>
              <a:tr h="527396">
                <a:tc>
                  <a:txBody>
                    <a:bodyPr/>
                    <a:lstStyle/>
                    <a:p>
                      <a:r>
                        <a:rPr lang="en-US" sz="2200" dirty="0"/>
                        <a:t>“These</a:t>
                      </a:r>
                      <a:r>
                        <a:rPr lang="en-US" sz="2200" baseline="0" dirty="0"/>
                        <a:t> impressive profits are largely due to the corporation’s expanded international influence.” </a:t>
                      </a:r>
                      <a:endParaRPr lang="en-US" sz="2200" dirty="0"/>
                    </a:p>
                  </a:txBody>
                  <a:tcPr/>
                </a:tc>
                <a:extLst>
                  <a:ext uri="{0D108BD9-81ED-4DB2-BD59-A6C34878D82A}">
                    <a16:rowId xmlns:a16="http://schemas.microsoft.com/office/drawing/2014/main" val="10001"/>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428301237"/>
              </p:ext>
            </p:extLst>
          </p:nvPr>
        </p:nvGraphicFramePr>
        <p:xfrm>
          <a:off x="4768347" y="5062472"/>
          <a:ext cx="4242809" cy="1524000"/>
        </p:xfrm>
        <a:graphic>
          <a:graphicData uri="http://schemas.openxmlformats.org/drawingml/2006/table">
            <a:tbl>
              <a:tblPr firstRow="1" bandRow="1">
                <a:tableStyleId>{2D5ABB26-0587-4C30-8999-92F81FD0307C}</a:tableStyleId>
              </a:tblPr>
              <a:tblGrid>
                <a:gridCol w="4242809">
                  <a:extLst>
                    <a:ext uri="{9D8B030D-6E8A-4147-A177-3AD203B41FA5}">
                      <a16:colId xmlns:a16="http://schemas.microsoft.com/office/drawing/2014/main" val="20000"/>
                    </a:ext>
                  </a:extLst>
                </a:gridCol>
              </a:tblGrid>
              <a:tr h="406403">
                <a:tc>
                  <a:txBody>
                    <a:bodyPr/>
                    <a:lstStyle/>
                    <a:p>
                      <a:r>
                        <a:rPr lang="en-US" sz="2200" b="0" u="sng" dirty="0"/>
                        <a:t>Contextual:</a:t>
                      </a:r>
                    </a:p>
                  </a:txBody>
                  <a:tcPr/>
                </a:tc>
                <a:extLst>
                  <a:ext uri="{0D108BD9-81ED-4DB2-BD59-A6C34878D82A}">
                    <a16:rowId xmlns:a16="http://schemas.microsoft.com/office/drawing/2014/main" val="10000"/>
                  </a:ext>
                </a:extLst>
              </a:tr>
              <a:tr h="527396">
                <a:tc>
                  <a:txBody>
                    <a:bodyPr/>
                    <a:lstStyle/>
                    <a:p>
                      <a:r>
                        <a:rPr lang="en-US" sz="2200" dirty="0"/>
                        <a:t>“</a:t>
                      </a:r>
                      <a:r>
                        <a:rPr lang="en-US" sz="2200" baseline="0" dirty="0"/>
                        <a:t>Shortly after Danish forces withdrew, the Swedish intervention began.” </a:t>
                      </a:r>
                      <a:endParaRPr lang="en-US" sz="2200" dirty="0"/>
                    </a:p>
                  </a:txBody>
                  <a:tcPr/>
                </a:tc>
                <a:extLst>
                  <a:ext uri="{0D108BD9-81ED-4DB2-BD59-A6C34878D82A}">
                    <a16:rowId xmlns:a16="http://schemas.microsoft.com/office/drawing/2014/main" val="10001"/>
                  </a:ext>
                </a:extLst>
              </a:tr>
            </a:tbl>
          </a:graphicData>
        </a:graphic>
      </p:graphicFrame>
      <p:pic>
        <p:nvPicPr>
          <p:cNvPr id="17" name="Picture 16"/>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246486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a:t>
            </a:r>
          </a:p>
        </p:txBody>
      </p:sp>
      <p:sp>
        <p:nvSpPr>
          <p:cNvPr id="3" name="Content Placeholder 2"/>
          <p:cNvSpPr>
            <a:spLocks noGrp="1"/>
          </p:cNvSpPr>
          <p:nvPr>
            <p:ph idx="1"/>
          </p:nvPr>
        </p:nvSpPr>
        <p:spPr/>
        <p:txBody>
          <a:bodyPr/>
          <a:lstStyle/>
          <a:p>
            <a:r>
              <a:rPr lang="en-US" dirty="0"/>
              <a:t>The conclusion of an argumentative essay should </a:t>
            </a:r>
            <a:r>
              <a:rPr lang="en-US" b="1" dirty="0">
                <a:solidFill>
                  <a:srgbClr val="0E6D03"/>
                </a:solidFill>
              </a:rPr>
              <a:t>rearticulate your thesis </a:t>
            </a:r>
            <a:r>
              <a:rPr lang="en-US" dirty="0"/>
              <a:t>and </a:t>
            </a:r>
            <a:r>
              <a:rPr lang="en-US" b="1" dirty="0">
                <a:solidFill>
                  <a:srgbClr val="0E6D03"/>
                </a:solidFill>
              </a:rPr>
              <a:t>explain the importance</a:t>
            </a:r>
            <a:r>
              <a:rPr lang="en-US" dirty="0"/>
              <a:t> of your claim.</a:t>
            </a:r>
          </a:p>
          <a:p>
            <a:r>
              <a:rPr lang="en-US" dirty="0"/>
              <a:t>Some conclusions </a:t>
            </a:r>
            <a:r>
              <a:rPr lang="en-US" b="1" dirty="0">
                <a:solidFill>
                  <a:srgbClr val="0E6D03"/>
                </a:solidFill>
              </a:rPr>
              <a:t>consider solutions </a:t>
            </a:r>
            <a:r>
              <a:rPr lang="en-US" dirty="0"/>
              <a:t>to the argument at hand.</a:t>
            </a:r>
          </a:p>
          <a:p>
            <a:r>
              <a:rPr lang="en-US" dirty="0"/>
              <a:t>Some conclusions </a:t>
            </a:r>
            <a:r>
              <a:rPr lang="en-US" b="1" dirty="0">
                <a:solidFill>
                  <a:srgbClr val="0E6D03"/>
                </a:solidFill>
              </a:rPr>
              <a:t>make predictions </a:t>
            </a:r>
            <a:r>
              <a:rPr lang="en-US" dirty="0"/>
              <a:t>on the future of the argument.</a:t>
            </a:r>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196634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4839"/>
            <a:ext cx="8229600" cy="1143000"/>
          </a:xfrm>
        </p:spPr>
        <p:txBody>
          <a:bodyPr>
            <a:normAutofit fontScale="90000"/>
          </a:bodyPr>
          <a:lstStyle/>
          <a:p>
            <a:r>
              <a:rPr lang="en-US" dirty="0"/>
              <a:t>The </a:t>
            </a:r>
            <a:r>
              <a:rPr lang="en-US" dirty="0" err="1"/>
              <a:t>Tolumin</a:t>
            </a:r>
            <a:r>
              <a:rPr lang="en-US" dirty="0"/>
              <a:t> Method: </a:t>
            </a:r>
            <a:br>
              <a:rPr lang="en-US" dirty="0"/>
            </a:br>
            <a:r>
              <a:rPr lang="en-US" dirty="0"/>
              <a:t>Argumentative Essay Example</a:t>
            </a:r>
          </a:p>
        </p:txBody>
      </p:sp>
      <p:sp>
        <p:nvSpPr>
          <p:cNvPr id="3" name="Content Placeholder 2"/>
          <p:cNvSpPr>
            <a:spLocks noGrp="1"/>
          </p:cNvSpPr>
          <p:nvPr>
            <p:ph idx="1"/>
          </p:nvPr>
        </p:nvSpPr>
        <p:spPr>
          <a:xfrm>
            <a:off x="345013" y="1729443"/>
            <a:ext cx="8229601" cy="4971393"/>
          </a:xfrm>
        </p:spPr>
        <p:txBody>
          <a:bodyPr>
            <a:noAutofit/>
          </a:bodyPr>
          <a:lstStyle/>
          <a:p>
            <a:pPr marL="0" indent="0">
              <a:buNone/>
            </a:pPr>
            <a:r>
              <a:rPr lang="en-US" sz="2000" b="1" dirty="0">
                <a:solidFill>
                  <a:srgbClr val="0E6D03"/>
                </a:solidFill>
              </a:rPr>
              <a:t>Claim: </a:t>
            </a:r>
            <a:r>
              <a:rPr lang="en-US" sz="2000" dirty="0"/>
              <a:t>Your thesis/argument topic</a:t>
            </a:r>
          </a:p>
          <a:p>
            <a:pPr marL="0" indent="0">
              <a:buNone/>
            </a:pPr>
            <a:r>
              <a:rPr lang="en-US" sz="2000" b="1" dirty="0">
                <a:solidFill>
                  <a:srgbClr val="0E6D03"/>
                </a:solidFill>
              </a:rPr>
              <a:t>Data: </a:t>
            </a:r>
            <a:r>
              <a:rPr lang="en-US" sz="2000" dirty="0"/>
              <a:t>Evidence and research that you will use to support your thesis</a:t>
            </a:r>
          </a:p>
          <a:p>
            <a:pPr marL="0" indent="0">
              <a:buNone/>
            </a:pPr>
            <a:r>
              <a:rPr lang="en-US" sz="2000" b="1" dirty="0">
                <a:solidFill>
                  <a:srgbClr val="0E6D03"/>
                </a:solidFill>
              </a:rPr>
              <a:t>Warrant/Bridge:</a:t>
            </a:r>
            <a:r>
              <a:rPr lang="en-US" sz="2000" dirty="0">
                <a:solidFill>
                  <a:srgbClr val="0E6D03"/>
                </a:solidFill>
              </a:rPr>
              <a:t> </a:t>
            </a:r>
            <a:r>
              <a:rPr lang="en-US" sz="2000" dirty="0"/>
              <a:t>Explanation of the data and how it supports your thesis; The underlying assumption that connects your data to your claim</a:t>
            </a:r>
          </a:p>
          <a:p>
            <a:pPr marL="0" indent="0">
              <a:buNone/>
            </a:pPr>
            <a:r>
              <a:rPr lang="en-US" sz="2000" b="1" dirty="0">
                <a:solidFill>
                  <a:srgbClr val="0E6D03"/>
                </a:solidFill>
              </a:rPr>
              <a:t>Backing/Foundation:</a:t>
            </a:r>
            <a:r>
              <a:rPr lang="en-US" sz="2000" dirty="0">
                <a:solidFill>
                  <a:srgbClr val="0E6D03"/>
                </a:solidFill>
              </a:rPr>
              <a:t> </a:t>
            </a:r>
            <a:r>
              <a:rPr lang="en-US" sz="2000" dirty="0"/>
              <a:t>Additional information that is necessary to support your warrant/bridge</a:t>
            </a:r>
          </a:p>
          <a:p>
            <a:pPr marL="0" indent="0">
              <a:buNone/>
            </a:pPr>
            <a:r>
              <a:rPr lang="en-US" sz="2000" b="1" dirty="0">
                <a:solidFill>
                  <a:srgbClr val="0E6D03"/>
                </a:solidFill>
              </a:rPr>
              <a:t>Counterargument: </a:t>
            </a:r>
            <a:r>
              <a:rPr lang="en-US" sz="2000" dirty="0"/>
              <a:t>An argument that disagrees with your thesis/argument</a:t>
            </a:r>
          </a:p>
          <a:p>
            <a:pPr marL="0" indent="0">
              <a:buNone/>
            </a:pPr>
            <a:r>
              <a:rPr lang="en-US" sz="2000" b="1" dirty="0">
                <a:solidFill>
                  <a:srgbClr val="0E6D03"/>
                </a:solidFill>
              </a:rPr>
              <a:t>Rebuttal:</a:t>
            </a:r>
            <a:r>
              <a:rPr lang="en-US" sz="2000" dirty="0">
                <a:solidFill>
                  <a:srgbClr val="0E6D03"/>
                </a:solidFill>
              </a:rPr>
              <a:t> </a:t>
            </a:r>
            <a:r>
              <a:rPr lang="en-US" sz="2000" dirty="0"/>
              <a:t>Explanation and evidence that disagrees with the counterargument</a:t>
            </a:r>
          </a:p>
          <a:p>
            <a:pPr marL="0" indent="0">
              <a:buNone/>
            </a:pPr>
            <a:r>
              <a:rPr lang="en-US" sz="2000" b="1" dirty="0"/>
              <a:t>https://</a:t>
            </a:r>
            <a:r>
              <a:rPr lang="en-US" sz="2000" b="1" dirty="0" err="1"/>
              <a:t>www.mesacc.edu</a:t>
            </a:r>
            <a:r>
              <a:rPr lang="en-US" sz="2000" b="1" dirty="0"/>
              <a:t>/~paoih30491/ArgumentEssay2.pdf</a:t>
            </a:r>
          </a:p>
        </p:txBody>
      </p:sp>
      <p:pic>
        <p:nvPicPr>
          <p:cNvPr id="5" name="Picture 4"/>
          <p:cNvPicPr/>
          <p:nvPr/>
        </p:nvPicPr>
        <p:blipFill>
          <a:blip r:embed="rId2">
            <a:alphaModFix amt="5000"/>
            <a:extLst>
              <a:ext uri="{28A0092B-C50C-407E-A947-70E740481C1C}">
                <a14:useLocalDpi xmlns:a14="http://schemas.microsoft.com/office/drawing/2010/main" val="0"/>
              </a:ext>
            </a:extLst>
          </a:blip>
          <a:stretch>
            <a:fillRect/>
          </a:stretch>
        </p:blipFill>
        <p:spPr>
          <a:xfrm>
            <a:off x="1200147" y="251001"/>
            <a:ext cx="6519334" cy="6355997"/>
          </a:xfrm>
          <a:prstGeom prst="rect">
            <a:avLst/>
          </a:prstGeom>
        </p:spPr>
      </p:pic>
    </p:spTree>
    <p:extLst>
      <p:ext uri="{BB962C8B-B14F-4D97-AF65-F5344CB8AC3E}">
        <p14:creationId xmlns:p14="http://schemas.microsoft.com/office/powerpoint/2010/main" val="96501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720"/>
            <a:ext cx="8229600" cy="1143000"/>
          </a:xfrm>
        </p:spPr>
        <p:txBody>
          <a:bodyPr/>
          <a:lstStyle/>
          <a:p>
            <a:r>
              <a:rPr lang="en-US" dirty="0"/>
              <a:t>References</a:t>
            </a:r>
          </a:p>
        </p:txBody>
      </p:sp>
      <p:sp>
        <p:nvSpPr>
          <p:cNvPr id="3" name="Content Placeholder 2"/>
          <p:cNvSpPr>
            <a:spLocks noGrp="1"/>
          </p:cNvSpPr>
          <p:nvPr>
            <p:ph idx="1"/>
          </p:nvPr>
        </p:nvSpPr>
        <p:spPr/>
        <p:txBody>
          <a:bodyPr>
            <a:normAutofit/>
          </a:bodyPr>
          <a:lstStyle/>
          <a:p>
            <a:r>
              <a:rPr lang="en-US" dirty="0">
                <a:hlinkClick r:id="rId2"/>
              </a:rPr>
              <a:t>http://academicguides.waldenu.edu/writingcenter/scholarlyvoice/avoidingbias</a:t>
            </a:r>
            <a:endParaRPr lang="en-US" dirty="0"/>
          </a:p>
          <a:p>
            <a:r>
              <a:rPr lang="en-US" dirty="0">
                <a:hlinkClick r:id="rId3"/>
              </a:rPr>
              <a:t>https://owl.english.purdue.edu/owl/resource/683/01/</a:t>
            </a:r>
            <a:endParaRPr lang="en-US" dirty="0"/>
          </a:p>
          <a:p>
            <a:r>
              <a:rPr lang="en-US" dirty="0">
                <a:hlinkClick r:id="rId4"/>
              </a:rPr>
              <a:t>https://owl.purdue.edu/owl/general_writing/academic_writing/essay_writing/argumentative_essays.html</a:t>
            </a:r>
            <a:endParaRPr lang="en-US" dirty="0"/>
          </a:p>
          <a:p>
            <a:r>
              <a:rPr lang="en-US" dirty="0">
                <a:hlinkClick r:id="rId5"/>
              </a:rPr>
              <a:t>https://owl.purdue.edu/owl/general_writing/common_writing_assignments/argument_papers/index.html</a:t>
            </a:r>
            <a:endParaRPr lang="en-US" dirty="0"/>
          </a:p>
          <a:p>
            <a:r>
              <a:rPr lang="en-US" dirty="0">
                <a:hlinkClick r:id="rId6"/>
              </a:rPr>
              <a:t>https://www.mesacc.edu/~paoih30491/ArgumentSampleEssays.html#MarkAgainst</a:t>
            </a:r>
            <a:endParaRPr lang="en-US" dirty="0"/>
          </a:p>
          <a:p>
            <a:pPr marL="0" indent="0">
              <a:buNone/>
            </a:pPr>
            <a:endParaRPr lang="en-US" dirty="0"/>
          </a:p>
        </p:txBody>
      </p:sp>
      <p:pic>
        <p:nvPicPr>
          <p:cNvPr id="5" name="Picture 4"/>
          <p:cNvPicPr/>
          <p:nvPr/>
        </p:nvPicPr>
        <p:blipFill>
          <a:blip r:embed="rId7">
            <a:alphaModFix amt="5000"/>
            <a:extLst>
              <a:ext uri="{28A0092B-C50C-407E-A947-70E740481C1C}">
                <a14:useLocalDpi xmlns:a14="http://schemas.microsoft.com/office/drawing/2010/main" val="0"/>
              </a:ext>
            </a:extLst>
          </a:blip>
          <a:stretch>
            <a:fillRect/>
          </a:stretch>
        </p:blipFill>
        <p:spPr>
          <a:xfrm>
            <a:off x="1439333" y="149224"/>
            <a:ext cx="6519334" cy="6355997"/>
          </a:xfrm>
          <a:prstGeom prst="rect">
            <a:avLst/>
          </a:prstGeom>
        </p:spPr>
      </p:pic>
    </p:spTree>
    <p:extLst>
      <p:ext uri="{BB962C8B-B14F-4D97-AF65-F5344CB8AC3E}">
        <p14:creationId xmlns:p14="http://schemas.microsoft.com/office/powerpoint/2010/main" val="2751325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C default">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WC default</Template>
  <TotalTime>292</TotalTime>
  <Words>1684</Words>
  <Application>Microsoft Macintosh PowerPoint</Application>
  <PresentationFormat>On-screen Show (4:3)</PresentationFormat>
  <Paragraphs>178</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Book Antiqua</vt:lpstr>
      <vt:lpstr>Calibri</vt:lpstr>
      <vt:lpstr>Century Gothic</vt:lpstr>
      <vt:lpstr>WC default</vt:lpstr>
      <vt:lpstr>Writing an Argumentative Essay</vt:lpstr>
      <vt:lpstr>What is an Argumentative Essay?</vt:lpstr>
      <vt:lpstr>Have you chosen your topic yet?</vt:lpstr>
      <vt:lpstr>Credible Sourcing</vt:lpstr>
      <vt:lpstr>Flow chart on researching here, Preliminary tips </vt:lpstr>
      <vt:lpstr>Chart Examples</vt:lpstr>
      <vt:lpstr>What is a Good Argument?</vt:lpstr>
      <vt:lpstr>Elements of a Convincing Argument</vt:lpstr>
      <vt:lpstr>Examples</vt:lpstr>
      <vt:lpstr>Writing a Thesis Statement</vt:lpstr>
      <vt:lpstr>Writing a Thesis Statement</vt:lpstr>
      <vt:lpstr>Writing a Thesis Statement</vt:lpstr>
      <vt:lpstr>The Tolumin Method</vt:lpstr>
      <vt:lpstr>Incorporating Sources  Through the Tolumin Method</vt:lpstr>
      <vt:lpstr>Incorporating Sources  Through the Tolumin Method</vt:lpstr>
      <vt:lpstr>Cite Your Sources</vt:lpstr>
      <vt:lpstr>Plagiarism</vt:lpstr>
      <vt:lpstr>The Counterargument</vt:lpstr>
      <vt:lpstr>Revisiting the Tolumin Method</vt:lpstr>
      <vt:lpstr>Argumentative Style</vt:lpstr>
      <vt:lpstr>Pronoun Use</vt:lpstr>
      <vt:lpstr>PowerPoint Presentation</vt:lpstr>
      <vt:lpstr>Transitioning in an Argumentative Essay</vt:lpstr>
      <vt:lpstr>PowerPoint Presentation</vt:lpstr>
      <vt:lpstr>Concluding</vt:lpstr>
      <vt:lpstr>The Tolumin Method:  Argumentative Essay Example</vt:lpstr>
      <vt:lpstr>References</vt:lpstr>
    </vt:vector>
  </TitlesOfParts>
  <Company>Stetson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Writing Center</dc:creator>
  <cp:lastModifiedBy>Writing Center</cp:lastModifiedBy>
  <cp:revision>55</cp:revision>
  <dcterms:created xsi:type="dcterms:W3CDTF">2019-02-07T23:06:41Z</dcterms:created>
  <dcterms:modified xsi:type="dcterms:W3CDTF">2019-02-19T20:32:22Z</dcterms:modified>
</cp:coreProperties>
</file>